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7"/>
  </p:notesMasterIdLst>
  <p:sldIdLst>
    <p:sldId id="257" r:id="rId2"/>
    <p:sldId id="304" r:id="rId3"/>
    <p:sldId id="271" r:id="rId4"/>
    <p:sldId id="322" r:id="rId5"/>
    <p:sldId id="305" r:id="rId6"/>
    <p:sldId id="306" r:id="rId7"/>
    <p:sldId id="307" r:id="rId8"/>
    <p:sldId id="276" r:id="rId9"/>
    <p:sldId id="278" r:id="rId10"/>
    <p:sldId id="290" r:id="rId11"/>
    <p:sldId id="279" r:id="rId12"/>
    <p:sldId id="280" r:id="rId13"/>
    <p:sldId id="313" r:id="rId14"/>
    <p:sldId id="308" r:id="rId15"/>
    <p:sldId id="311" r:id="rId16"/>
    <p:sldId id="312" r:id="rId17"/>
    <p:sldId id="314" r:id="rId18"/>
    <p:sldId id="315" r:id="rId19"/>
    <p:sldId id="316" r:id="rId20"/>
    <p:sldId id="317" r:id="rId21"/>
    <p:sldId id="272" r:id="rId22"/>
    <p:sldId id="291" r:id="rId23"/>
    <p:sldId id="292" r:id="rId24"/>
    <p:sldId id="320" r:id="rId25"/>
    <p:sldId id="300" r:id="rId26"/>
    <p:sldId id="303" r:id="rId27"/>
    <p:sldId id="284" r:id="rId28"/>
    <p:sldId id="302" r:id="rId29"/>
    <p:sldId id="321" r:id="rId30"/>
    <p:sldId id="294" r:id="rId31"/>
    <p:sldId id="281" r:id="rId32"/>
    <p:sldId id="259" r:id="rId33"/>
    <p:sldId id="260" r:id="rId34"/>
    <p:sldId id="261" r:id="rId35"/>
    <p:sldId id="262" r:id="rId36"/>
    <p:sldId id="258" r:id="rId37"/>
    <p:sldId id="318" r:id="rId38"/>
    <p:sldId id="267" r:id="rId39"/>
    <p:sldId id="270" r:id="rId40"/>
    <p:sldId id="269" r:id="rId41"/>
    <p:sldId id="268" r:id="rId42"/>
    <p:sldId id="263" r:id="rId43"/>
    <p:sldId id="319" r:id="rId44"/>
    <p:sldId id="266" r:id="rId45"/>
    <p:sldId id="265" r:id="rId4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82" autoAdjust="0"/>
    <p:restoredTop sz="94628" autoAdjust="0"/>
  </p:normalViewPr>
  <p:slideViewPr>
    <p:cSldViewPr>
      <p:cViewPr varScale="1">
        <p:scale>
          <a:sx n="98" d="100"/>
          <a:sy n="98" d="100"/>
        </p:scale>
        <p:origin x="-90" y="-21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64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2D3A24-09E9-4290-8790-FBA772AFAF2E}" type="datetimeFigureOut">
              <a:rPr lang="ru-RU" smtClean="0"/>
              <a:pPr/>
              <a:t>20.01.2002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6D4758-A356-470F-8C97-F66E7B57A00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ED8FBAC-F2E0-422E-9CEE-E9DBF8F0BE95}" type="slidenum">
              <a:rPr lang="ru-RU"/>
              <a:pPr/>
              <a:t>25</a:t>
            </a:fld>
            <a:endParaRPr lang="ru-RU"/>
          </a:p>
        </p:txBody>
      </p:sp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E85712F-1780-4C4E-A563-B0EFEA260623}" type="slidenum">
              <a:rPr lang="ru-RU"/>
              <a:pPr/>
              <a:t>26</a:t>
            </a:fld>
            <a:endParaRPr lang="ru-RU"/>
          </a:p>
        </p:txBody>
      </p:sp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A92CB7F-66F5-4372-91C5-8BE1DD19006E}" type="slidenum">
              <a:rPr lang="ru-RU"/>
              <a:pPr/>
              <a:t>28</a:t>
            </a:fld>
            <a:endParaRPr lang="ru-RU"/>
          </a:p>
        </p:txBody>
      </p:sp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6D4758-A356-470F-8C97-F66E7B57A00D}" type="slidenum">
              <a:rPr lang="ru-RU" smtClean="0"/>
              <a:pPr/>
              <a:t>37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B2EC3-B2CA-48C7-B5DF-42F104AA76E8}" type="datetimeFigureOut">
              <a:rPr lang="ru-RU" smtClean="0"/>
              <a:pPr/>
              <a:t>20.01.2002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37A43-5E59-431E-9C48-A133BB846F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B2EC3-B2CA-48C7-B5DF-42F104AA76E8}" type="datetimeFigureOut">
              <a:rPr lang="ru-RU" smtClean="0"/>
              <a:pPr/>
              <a:t>20.01.2002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37A43-5E59-431E-9C48-A133BB846F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B2EC3-B2CA-48C7-B5DF-42F104AA76E8}" type="datetimeFigureOut">
              <a:rPr lang="ru-RU" smtClean="0"/>
              <a:pPr/>
              <a:t>20.01.2002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37A43-5E59-431E-9C48-A133BB846F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71A4CA-8B05-4064-BF9D-5021C1D6A7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DEE2DC65-4557-4494-BE01-FBDA675BCA8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B2EC3-B2CA-48C7-B5DF-42F104AA76E8}" type="datetimeFigureOut">
              <a:rPr lang="ru-RU" smtClean="0"/>
              <a:pPr/>
              <a:t>20.01.2002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37A43-5E59-431E-9C48-A133BB846F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B2EC3-B2CA-48C7-B5DF-42F104AA76E8}" type="datetimeFigureOut">
              <a:rPr lang="ru-RU" smtClean="0"/>
              <a:pPr/>
              <a:t>20.01.2002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37A43-5E59-431E-9C48-A133BB846F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B2EC3-B2CA-48C7-B5DF-42F104AA76E8}" type="datetimeFigureOut">
              <a:rPr lang="ru-RU" smtClean="0"/>
              <a:pPr/>
              <a:t>20.01.2002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37A43-5E59-431E-9C48-A133BB846F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B2EC3-B2CA-48C7-B5DF-42F104AA76E8}" type="datetimeFigureOut">
              <a:rPr lang="ru-RU" smtClean="0"/>
              <a:pPr/>
              <a:t>20.01.2002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37A43-5E59-431E-9C48-A133BB846F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B2EC3-B2CA-48C7-B5DF-42F104AA76E8}" type="datetimeFigureOut">
              <a:rPr lang="ru-RU" smtClean="0"/>
              <a:pPr/>
              <a:t>20.01.2002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37A43-5E59-431E-9C48-A133BB846F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B2EC3-B2CA-48C7-B5DF-42F104AA76E8}" type="datetimeFigureOut">
              <a:rPr lang="ru-RU" smtClean="0"/>
              <a:pPr/>
              <a:t>20.01.2002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37A43-5E59-431E-9C48-A133BB846F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B2EC3-B2CA-48C7-B5DF-42F104AA76E8}" type="datetimeFigureOut">
              <a:rPr lang="ru-RU" smtClean="0"/>
              <a:pPr/>
              <a:t>20.01.2002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37A43-5E59-431E-9C48-A133BB846F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B2EC3-B2CA-48C7-B5DF-42F104AA76E8}" type="datetimeFigureOut">
              <a:rPr lang="ru-RU" smtClean="0"/>
              <a:pPr/>
              <a:t>20.01.2002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37A43-5E59-431E-9C48-A133BB846F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4B2EC3-B2CA-48C7-B5DF-42F104AA76E8}" type="datetimeFigureOut">
              <a:rPr lang="ru-RU" smtClean="0"/>
              <a:pPr/>
              <a:t>20.01.2002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237A43-5E59-431E-9C48-A133BB846FC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file:///C:\Documents%20and%20Settings\&#1055;&#1086;&#1083;&#1100;&#1079;&#1086;&#1074;&#1072;&#1090;&#1077;&#1083;&#1100;\&#1052;&#1086;&#1080;%20&#1076;&#1086;&#1082;&#1091;&#1084;&#1077;&#1085;&#1090;&#1099;\&#1060;&#1080;&#1079;&#1080;&#1095;&#1077;&#1089;&#1082;&#1080;&#1077;%20%20&#1072;&#1085;&#1080;&#1084;&#1072;&#1094;&#1080;&#1080;\&#1058;&#1077;&#1088;&#1084;&#1086;&#1076;&#1080;&#1085;&#1072;&#1084;&#1080;&#1082;&#1072;\&#1040;&#1085;&#1080;&#1084;&#1072;&#1094;&#1080;&#1103;%20&#1058;&#1077;&#1087;&#1083;&#1086;&#1087;&#1077;&#1088;&#1077;&#1076;&#1072;&#1095;&#1072;\17105.swf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39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39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file:///C:\Documents%20and%20Settings\&#1055;&#1086;&#1083;&#1100;&#1079;&#1086;&#1074;&#1072;&#1090;&#1077;&#1083;&#1100;\&#1052;&#1086;&#1080;%20&#1076;&#1086;&#1082;&#1091;&#1084;&#1077;&#1085;&#1090;&#1099;\&#1052;&#1086;&#1080;%20%20&#1091;&#1088;&#1086;&#1082;&#1080;%20%20&#1074;%2010%20%20&#1082;&#1083;&#1072;&#1089;&#1089;&#1077;!\&#1048;&#1076;&#1077;&#1072;&#1083;&#1100;&#1085;&#1099;&#1081;%20&#1075;&#1072;&#1079;\&#1057;&#1074;&#1103;&#1079;&#1100;%20%20&#1084;&#1077;&#1078;&#1076;&#1091;%20%20&#1088;&#1072;&#1079;&#1083;&#1080;&#1095;&#1085;&#1099;&#1084;&#1080;%20&#1090;&#1077;&#1084;&#1087;&#1077;&#1088;&#1072;&#1090;&#1091;&#1088;&#1072;&#1084;&#1080;\&#1058;&#1077;&#1084;&#1087;&#1077;&#1088;&#1072;&#1090;&#1091;&#1088;&#1085;&#1099;&#1077;%20&#1096;&#1082;&#1072;&#1083;&#1099;.swf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file:///C:\Documents%20and%20Settings\&#1055;&#1086;&#1083;&#1100;&#1079;&#1086;&#1074;&#1072;&#1090;&#1077;&#1083;&#1100;\&#1052;&#1086;&#1080;%20&#1076;&#1086;&#1082;&#1091;&#1084;&#1077;&#1085;&#1090;&#1099;\&#1060;&#1080;&#1079;&#1080;&#1095;&#1077;&#1089;&#1082;&#1080;&#1077;%20%20&#1072;&#1085;&#1080;&#1084;&#1072;&#1094;&#1080;&#1080;\&#1052;&#1086;&#1083;&#1077;&#1082;&#1091;&#1083;&#1103;&#1088;&#1085;&#1072;&#1103;%20%20&#1092;&#1080;&#1079;&#1080;&#1082;&#1072;\Spring%5b1%5d.gif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2.wav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slideLayout" Target="../slideLayouts/slideLayout13.xml"/><Relationship Id="rId1" Type="http://schemas.openxmlformats.org/officeDocument/2006/relationships/audio" Target="../media/audio3.wav"/><Relationship Id="rId4" Type="http://schemas.openxmlformats.org/officeDocument/2006/relationships/image" Target="../media/image34.gi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7.gif"/><Relationship Id="rId2" Type="http://schemas.openxmlformats.org/officeDocument/2006/relationships/slideLayout" Target="../slideLayouts/slideLayout13.xml"/><Relationship Id="rId1" Type="http://schemas.openxmlformats.org/officeDocument/2006/relationships/audio" Target="../media/audio4.wav"/><Relationship Id="rId6" Type="http://schemas.openxmlformats.org/officeDocument/2006/relationships/image" Target="../media/image36.png"/><Relationship Id="rId5" Type="http://schemas.openxmlformats.org/officeDocument/2006/relationships/image" Target="../media/image35.jpeg"/><Relationship Id="rId4" Type="http://schemas.openxmlformats.org/officeDocument/2006/relationships/slide" Target="slide3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9.gif"/><Relationship Id="rId2" Type="http://schemas.openxmlformats.org/officeDocument/2006/relationships/slideLayout" Target="../slideLayouts/slideLayout13.xml"/><Relationship Id="rId1" Type="http://schemas.openxmlformats.org/officeDocument/2006/relationships/audio" Target="../media/audio5.wav"/><Relationship Id="rId6" Type="http://schemas.openxmlformats.org/officeDocument/2006/relationships/image" Target="../media/image38.png"/><Relationship Id="rId5" Type="http://schemas.openxmlformats.org/officeDocument/2006/relationships/image" Target="../media/image35.jpeg"/><Relationship Id="rId4" Type="http://schemas.openxmlformats.org/officeDocument/2006/relationships/slide" Target="slide3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file:///C:\Documents%20and%20Settings\&#1055;&#1086;&#1083;&#1100;&#1079;&#1086;&#1074;&#1072;&#1090;&#1077;&#1083;&#1100;\&#1052;&#1086;&#1080;%20&#1076;&#1086;&#1082;&#1091;&#1084;&#1077;&#1085;&#1090;&#1099;\&#1060;&#1080;&#1079;&#1080;&#1095;&#1077;&#1089;&#1082;&#1080;&#1077;%20%20&#1072;&#1085;&#1080;&#1084;&#1072;&#1094;&#1080;&#1080;\&#1052;&#1086;&#1083;&#1077;&#1082;&#1091;&#1083;&#1103;&#1088;&#1085;&#1072;&#1103;%20%20&#1092;&#1080;&#1079;&#1080;&#1082;&#1072;\&#1040;&#1085;&#1080;&#1084;&#1072;&#1094;&#1080;&#1103;%20&#1044;&#1072;&#1074;&#1083;&#1077;&#1085;&#1080;&#1077;%20&#1075;&#1072;&#1079;&#1072;\84524.swf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28596" y="1071546"/>
            <a:ext cx="850112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b="1" i="1" dirty="0" smtClean="0">
                <a:solidFill>
                  <a:srgbClr val="FF0000"/>
                </a:solidFill>
              </a:rPr>
              <a:t>  Идеальный   газ.</a:t>
            </a:r>
          </a:p>
          <a:p>
            <a:r>
              <a:rPr lang="ru-RU" sz="7200" b="1" i="1" dirty="0" smtClean="0">
                <a:solidFill>
                  <a:srgbClr val="FF0000"/>
                </a:solidFill>
              </a:rPr>
              <a:t>Основное уравнение</a:t>
            </a:r>
          </a:p>
          <a:p>
            <a:r>
              <a:rPr lang="ru-RU" sz="7200" b="1" i="1" dirty="0" smtClean="0">
                <a:solidFill>
                  <a:srgbClr val="FF0000"/>
                </a:solidFill>
              </a:rPr>
              <a:t>              М К Т </a:t>
            </a:r>
            <a:endParaRPr lang="en-US" sz="7200" b="1" i="1" dirty="0" smtClean="0">
              <a:solidFill>
                <a:srgbClr val="FF0000"/>
              </a:solidFill>
            </a:endParaRPr>
          </a:p>
          <a:p>
            <a:r>
              <a:rPr lang="en-US" sz="7200" b="1" i="1" dirty="0" smtClean="0">
                <a:solidFill>
                  <a:srgbClr val="FF0000"/>
                </a:solidFill>
              </a:rPr>
              <a:t>            </a:t>
            </a:r>
            <a:r>
              <a:rPr lang="ru-RU" sz="7200" b="1" i="1" dirty="0" smtClean="0">
                <a:solidFill>
                  <a:srgbClr val="FF0000"/>
                </a:solidFill>
              </a:rPr>
              <a:t> </a:t>
            </a:r>
            <a:r>
              <a:rPr lang="en-US" sz="7200" b="1" i="1" dirty="0" smtClean="0">
                <a:solidFill>
                  <a:srgbClr val="FF0000"/>
                </a:solidFill>
              </a:rPr>
              <a:t>     </a:t>
            </a:r>
            <a:r>
              <a:rPr lang="ru-RU" sz="7200" b="1" i="1" dirty="0" smtClean="0">
                <a:solidFill>
                  <a:srgbClr val="FF0000"/>
                </a:solidFill>
              </a:rPr>
              <a:t>       </a:t>
            </a:r>
            <a:endParaRPr lang="ru-RU" sz="72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Управляющая кнопка: звук 1">
            <a:hlinkClick r:id="rId3" action="ppaction://program" highlightClick="1">
              <a:snd r:embed="rId2" name="applause.wav" builtIn="1"/>
            </a:hlinkClick>
          </p:cNvPr>
          <p:cNvSpPr/>
          <p:nvPr/>
        </p:nvSpPr>
        <p:spPr>
          <a:xfrm>
            <a:off x="3000364" y="1928802"/>
            <a:ext cx="3786214" cy="3357586"/>
          </a:xfrm>
          <a:prstGeom prst="actionButtonSou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1357290" y="357166"/>
            <a:ext cx="72152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928662" y="928670"/>
            <a:ext cx="75009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</a:t>
            </a:r>
            <a:r>
              <a:rPr lang="ru-RU" sz="2800" b="1" dirty="0" smtClean="0">
                <a:solidFill>
                  <a:srgbClr val="C00000"/>
                </a:solidFill>
              </a:rPr>
              <a:t>Анимация</a:t>
            </a:r>
            <a:r>
              <a:rPr lang="ru-RU" sz="2400" b="1" dirty="0" smtClean="0">
                <a:solidFill>
                  <a:srgbClr val="002060"/>
                </a:solidFill>
              </a:rPr>
              <a:t>   «Температура. Тепловое  равновесие»</a:t>
            </a:r>
            <a:endParaRPr lang="ru-RU" sz="24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6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6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4282" y="1500174"/>
            <a:ext cx="5392744" cy="3519495"/>
          </a:xfrm>
        </p:spPr>
        <p:txBody>
          <a:bodyPr>
            <a:normAutofit fontScale="92500"/>
          </a:bodyPr>
          <a:lstStyle/>
          <a:p>
            <a:pPr algn="ctr">
              <a:lnSpc>
                <a:spcPct val="80000"/>
              </a:lnSpc>
              <a:buFontTx/>
              <a:buNone/>
            </a:pPr>
            <a:r>
              <a:rPr lang="ru-RU" b="1" dirty="0" smtClean="0">
                <a:solidFill>
                  <a:srgbClr val="003366"/>
                </a:solidFill>
              </a:rPr>
              <a:t>.</a:t>
            </a:r>
            <a:endParaRPr lang="ru-RU" b="1" dirty="0">
              <a:solidFill>
                <a:srgbClr val="003366"/>
              </a:solidFill>
            </a:endParaRPr>
          </a:p>
          <a:p>
            <a:pPr algn="ctr">
              <a:lnSpc>
                <a:spcPct val="80000"/>
              </a:lnSpc>
              <a:buFontTx/>
              <a:buNone/>
            </a:pPr>
            <a:endParaRPr lang="ru-RU" sz="1800" b="1" dirty="0">
              <a:solidFill>
                <a:srgbClr val="003366"/>
              </a:solidFill>
            </a:endParaRPr>
          </a:p>
          <a:p>
            <a:pPr>
              <a:lnSpc>
                <a:spcPct val="80000"/>
              </a:lnSpc>
            </a:pPr>
            <a:r>
              <a:rPr lang="ru-RU" sz="3600" b="1" dirty="0" smtClean="0">
                <a:solidFill>
                  <a:srgbClr val="002060"/>
                </a:solidFill>
              </a:rPr>
              <a:t>Первый </a:t>
            </a:r>
            <a:r>
              <a:rPr lang="ru-RU" sz="3600" b="1" dirty="0">
                <a:solidFill>
                  <a:srgbClr val="002060"/>
                </a:solidFill>
              </a:rPr>
              <a:t>прибор для </a:t>
            </a:r>
            <a:r>
              <a:rPr lang="ru-RU" sz="3600" b="1" dirty="0" smtClean="0">
                <a:solidFill>
                  <a:srgbClr val="002060"/>
                </a:solidFill>
              </a:rPr>
              <a:t>наблюдения </a:t>
            </a:r>
            <a:r>
              <a:rPr lang="ru-RU" sz="3600" b="1" dirty="0">
                <a:solidFill>
                  <a:srgbClr val="002060"/>
                </a:solidFill>
              </a:rPr>
              <a:t>за изменением температуры (</a:t>
            </a:r>
            <a:r>
              <a:rPr lang="ru-RU" sz="3600" b="1" u="sng" dirty="0">
                <a:solidFill>
                  <a:srgbClr val="002060"/>
                </a:solidFill>
              </a:rPr>
              <a:t>термоскоп</a:t>
            </a:r>
            <a:r>
              <a:rPr lang="ru-RU" sz="3600" b="1" dirty="0">
                <a:solidFill>
                  <a:srgbClr val="002060"/>
                </a:solidFill>
              </a:rPr>
              <a:t>)</a:t>
            </a:r>
          </a:p>
          <a:p>
            <a:pPr>
              <a:lnSpc>
                <a:spcPct val="80000"/>
              </a:lnSpc>
            </a:pPr>
            <a:r>
              <a:rPr lang="ru-RU" sz="3600" b="1" dirty="0" smtClean="0">
                <a:solidFill>
                  <a:srgbClr val="002060"/>
                </a:solidFill>
              </a:rPr>
              <a:t>придумал  в  1597 г. Галилео Галилей</a:t>
            </a:r>
            <a:endParaRPr lang="ru-RU" sz="3600" dirty="0">
              <a:solidFill>
                <a:srgbClr val="002060"/>
              </a:solidFill>
            </a:endParaRPr>
          </a:p>
        </p:txBody>
      </p:sp>
      <p:pic>
        <p:nvPicPr>
          <p:cNvPr id="21508" name="Picture 4" descr="1207638508_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00760" y="1571612"/>
            <a:ext cx="2874962" cy="35274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20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412875"/>
            <a:ext cx="5329237" cy="388937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2000" b="1" dirty="0">
                <a:solidFill>
                  <a:srgbClr val="002060"/>
                </a:solidFill>
              </a:rPr>
              <a:t>В 1714 г. голландский учёный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000" b="1" dirty="0">
                <a:solidFill>
                  <a:srgbClr val="002060"/>
                </a:solidFill>
              </a:rPr>
              <a:t>     Д. Фаренгейт изготовил ртутный термометр.</a:t>
            </a:r>
          </a:p>
          <a:p>
            <a:pPr>
              <a:lnSpc>
                <a:spcPct val="80000"/>
              </a:lnSpc>
              <a:buFontTx/>
              <a:buNone/>
            </a:pPr>
            <a:endParaRPr lang="ru-RU" sz="2000" b="1" dirty="0">
              <a:solidFill>
                <a:srgbClr val="002060"/>
              </a:solidFill>
            </a:endParaRPr>
          </a:p>
          <a:p>
            <a:pPr>
              <a:lnSpc>
                <a:spcPct val="80000"/>
              </a:lnSpc>
            </a:pPr>
            <a:r>
              <a:rPr lang="ru-RU" sz="2000" b="1" dirty="0">
                <a:solidFill>
                  <a:srgbClr val="002060"/>
                </a:solidFill>
              </a:rPr>
              <a:t>В 1730 г. французский физик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000" b="1" dirty="0">
                <a:solidFill>
                  <a:srgbClr val="002060"/>
                </a:solidFill>
              </a:rPr>
              <a:t>     Р. Реомюр предложил спиртовой термометр.</a:t>
            </a:r>
          </a:p>
          <a:p>
            <a:pPr>
              <a:lnSpc>
                <a:spcPct val="80000"/>
              </a:lnSpc>
              <a:buFontTx/>
              <a:buNone/>
            </a:pPr>
            <a:endParaRPr lang="ru-RU" sz="2000" b="1" dirty="0">
              <a:solidFill>
                <a:srgbClr val="002060"/>
              </a:solidFill>
            </a:endParaRPr>
          </a:p>
          <a:p>
            <a:pPr>
              <a:lnSpc>
                <a:spcPct val="80000"/>
              </a:lnSpc>
            </a:pPr>
            <a:r>
              <a:rPr lang="ru-RU" sz="2000" b="1" dirty="0">
                <a:solidFill>
                  <a:srgbClr val="002060"/>
                </a:solidFill>
              </a:rPr>
              <a:t>В 1848 г. английский физик Вильям Томсон (лорд Кельвин) доказал возможность создания абсолютной шкалы температур.</a:t>
            </a:r>
          </a:p>
          <a:p>
            <a:pPr>
              <a:lnSpc>
                <a:spcPct val="80000"/>
              </a:lnSpc>
              <a:buFontTx/>
              <a:buNone/>
            </a:pPr>
            <a:endParaRPr lang="ru-RU" sz="2000" dirty="0">
              <a:solidFill>
                <a:srgbClr val="002060"/>
              </a:solidFill>
            </a:endParaRPr>
          </a:p>
        </p:txBody>
      </p:sp>
      <p:pic>
        <p:nvPicPr>
          <p:cNvPr id="20484" name="Picture 4" descr="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84888" y="333375"/>
            <a:ext cx="2041525" cy="2589213"/>
          </a:xfrm>
          <a:prstGeom prst="rect">
            <a:avLst/>
          </a:prstGeom>
          <a:noFill/>
        </p:spPr>
      </p:pic>
      <p:pic>
        <p:nvPicPr>
          <p:cNvPr id="20485" name="Picture 5" descr="uilaamtomson(lordkelavin)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72198" y="3500438"/>
            <a:ext cx="1943100" cy="2590800"/>
          </a:xfrm>
          <a:prstGeom prst="rect">
            <a:avLst/>
          </a:prstGeom>
          <a:noFill/>
        </p:spPr>
      </p:pic>
      <p:sp>
        <p:nvSpPr>
          <p:cNvPr id="20486" name="Text Box 6"/>
          <p:cNvSpPr txBox="1">
            <a:spLocks noChangeArrowheads="1"/>
          </p:cNvSpPr>
          <p:nvPr/>
        </p:nvSpPr>
        <p:spPr bwMode="auto">
          <a:xfrm>
            <a:off x="6227763" y="2997200"/>
            <a:ext cx="13874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b="1" dirty="0"/>
              <a:t>Р. Реомюр</a:t>
            </a:r>
          </a:p>
        </p:txBody>
      </p:sp>
      <p:sp>
        <p:nvSpPr>
          <p:cNvPr id="20488" name="Text Box 8"/>
          <p:cNvSpPr txBox="1">
            <a:spLocks noChangeArrowheads="1"/>
          </p:cNvSpPr>
          <p:nvPr/>
        </p:nvSpPr>
        <p:spPr bwMode="auto">
          <a:xfrm>
            <a:off x="6215074" y="6215082"/>
            <a:ext cx="17891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b="1" dirty="0"/>
              <a:t>лорд Кельвин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20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20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20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6" grpId="0"/>
      <p:bldP spid="2048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5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14525" y="1657350"/>
            <a:ext cx="5314950" cy="354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1214414" y="285728"/>
            <a:ext cx="75724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</a:t>
            </a:r>
            <a:r>
              <a:rPr lang="ru-RU" sz="4800" b="1" dirty="0" smtClean="0">
                <a:solidFill>
                  <a:srgbClr val="FF0000"/>
                </a:solidFill>
              </a:rPr>
              <a:t>Жидкостный  термометр</a:t>
            </a:r>
            <a:endParaRPr lang="ru-RU" sz="4800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14348" y="5500702"/>
            <a:ext cx="79296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Используется  свойство  жидкостей  изменять  свой  объем  при  </a:t>
            </a:r>
            <a:r>
              <a:rPr lang="ru-RU" b="1" u="sng" dirty="0" smtClean="0">
                <a:solidFill>
                  <a:srgbClr val="FF0000"/>
                </a:solidFill>
              </a:rPr>
              <a:t>нагревании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                                                    или  </a:t>
            </a:r>
            <a:r>
              <a:rPr lang="ru-RU" b="1" u="sng" dirty="0" smtClean="0">
                <a:solidFill>
                  <a:srgbClr val="FF0000"/>
                </a:solidFill>
              </a:rPr>
              <a:t>охлаждении</a:t>
            </a:r>
            <a:endParaRPr lang="ru-RU" b="1" u="sng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2000"/>
                                        <p:tgtEl>
                                          <p:spTgt spid="109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4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928670"/>
            <a:ext cx="5391150" cy="445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1357290" y="142852"/>
            <a:ext cx="67866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  Металлический  термометр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1472" y="5715016"/>
            <a:ext cx="83582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Закрученная  в  спираль  металлическая  пластинка , к  концу  которой  прикреплена  стрелка. При увеличении  температуры  длина  пластины  </a:t>
            </a:r>
            <a:r>
              <a:rPr lang="ru-RU" b="1" dirty="0" err="1" smtClean="0">
                <a:solidFill>
                  <a:srgbClr val="FF0000"/>
                </a:solidFill>
              </a:rPr>
              <a:t>увеличи</a:t>
            </a:r>
            <a:r>
              <a:rPr lang="ru-RU" b="1" dirty="0" smtClean="0">
                <a:solidFill>
                  <a:srgbClr val="FF0000"/>
                </a:solidFill>
              </a:rPr>
              <a:t>-</a:t>
            </a:r>
          </a:p>
          <a:p>
            <a:r>
              <a:rPr lang="ru-RU" b="1" dirty="0" err="1" smtClean="0">
                <a:solidFill>
                  <a:srgbClr val="FF0000"/>
                </a:solidFill>
              </a:rPr>
              <a:t>вается</a:t>
            </a:r>
            <a:r>
              <a:rPr lang="ru-RU" b="1" dirty="0" smtClean="0">
                <a:solidFill>
                  <a:srgbClr val="FF0000"/>
                </a:solidFill>
              </a:rPr>
              <a:t> , при  этом  стрелка  поворачивается.</a:t>
            </a:r>
            <a:endParaRPr lang="ru-R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2000"/>
                                        <p:tgtEl>
                                          <p:spTgt spid="104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5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1428736"/>
            <a:ext cx="4786346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1000100" y="357166"/>
            <a:ext cx="67866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</a:t>
            </a:r>
            <a:r>
              <a:rPr lang="ru-RU" sz="4000" b="1" dirty="0" smtClean="0">
                <a:solidFill>
                  <a:srgbClr val="FF0000"/>
                </a:solidFill>
              </a:rPr>
              <a:t>Электрические  термометры</a:t>
            </a:r>
            <a:endParaRPr lang="ru-RU" sz="4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2000"/>
                                        <p:tgtEl>
                                          <p:spTgt spid="107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5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52625" y="1385888"/>
            <a:ext cx="5238750" cy="408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1428728" y="357166"/>
            <a:ext cx="62865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</a:t>
            </a:r>
            <a:r>
              <a:rPr lang="ru-RU" sz="4400" b="1" dirty="0" smtClean="0">
                <a:solidFill>
                  <a:srgbClr val="FF0000"/>
                </a:solidFill>
              </a:rPr>
              <a:t>Термометр  для  воды</a:t>
            </a:r>
            <a:endParaRPr lang="ru-RU" sz="4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2000"/>
                                        <p:tgtEl>
                                          <p:spTgt spid="108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5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1285860"/>
            <a:ext cx="5715040" cy="469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142844" y="285728"/>
            <a:ext cx="87154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r>
              <a:rPr lang="ru-RU" sz="4400" b="1" dirty="0" smtClean="0">
                <a:solidFill>
                  <a:srgbClr val="FF0000"/>
                </a:solidFill>
              </a:rPr>
              <a:t>Термометры  для  холодильников</a:t>
            </a:r>
            <a:endParaRPr lang="ru-RU" sz="4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2000"/>
                                        <p:tgtEl>
                                          <p:spTgt spid="110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6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33600" y="1519238"/>
            <a:ext cx="4876800" cy="381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1643042" y="214290"/>
            <a:ext cx="52864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r>
              <a:rPr lang="ru-RU" sz="4000" b="1" dirty="0" smtClean="0">
                <a:solidFill>
                  <a:srgbClr val="FF0000"/>
                </a:solidFill>
              </a:rPr>
              <a:t>Часы  с  термометром</a:t>
            </a:r>
            <a:endParaRPr lang="ru-RU" sz="4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2000"/>
                                        <p:tgtEl>
                                          <p:spTgt spid="111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52625" y="1662113"/>
            <a:ext cx="5238750" cy="353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1928794" y="571480"/>
            <a:ext cx="521497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r>
              <a:rPr lang="ru-RU" sz="4400" b="1" dirty="0" smtClean="0">
                <a:solidFill>
                  <a:srgbClr val="FF0000"/>
                </a:solidFill>
              </a:rPr>
              <a:t>Детский  термометр</a:t>
            </a:r>
            <a:endParaRPr lang="ru-RU" sz="4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2000"/>
                                        <p:tgtEl>
                                          <p:spTgt spid="112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596" y="1071546"/>
            <a:ext cx="857256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1</a:t>
            </a:r>
            <a:r>
              <a:rPr lang="ru-RU" sz="2400" b="1" dirty="0" smtClean="0">
                <a:solidFill>
                  <a:srgbClr val="FF0000"/>
                </a:solidFill>
              </a:rPr>
              <a:t>.Идеальный  газ. Микроскопические  и  </a:t>
            </a:r>
            <a:r>
              <a:rPr lang="ru-RU" sz="2400" b="1" dirty="0" err="1" smtClean="0">
                <a:solidFill>
                  <a:srgbClr val="FF0000"/>
                </a:solidFill>
              </a:rPr>
              <a:t>макроскопичес</a:t>
            </a:r>
            <a:r>
              <a:rPr lang="ru-RU" sz="2400" b="1" dirty="0" smtClean="0">
                <a:solidFill>
                  <a:srgbClr val="FF0000"/>
                </a:solidFill>
              </a:rPr>
              <a:t>-</a:t>
            </a:r>
          </a:p>
          <a:p>
            <a:r>
              <a:rPr lang="ru-RU" sz="2400" b="1" dirty="0" smtClean="0">
                <a:solidFill>
                  <a:srgbClr val="FF0000"/>
                </a:solidFill>
              </a:rPr>
              <a:t>     параметры газа.</a:t>
            </a:r>
          </a:p>
          <a:p>
            <a:endParaRPr lang="ru-RU" sz="2400" b="1" dirty="0" smtClean="0">
              <a:solidFill>
                <a:srgbClr val="FF0000"/>
              </a:solidFill>
            </a:endParaRPr>
          </a:p>
          <a:p>
            <a:r>
              <a:rPr lang="ru-RU" sz="2400" b="1" dirty="0" smtClean="0">
                <a:solidFill>
                  <a:srgbClr val="FF0000"/>
                </a:solidFill>
              </a:rPr>
              <a:t>2.Температура.Тепловое равновесие. Шкалы  температур.</a:t>
            </a:r>
          </a:p>
          <a:p>
            <a:r>
              <a:rPr lang="ru-RU" sz="2400" b="1" dirty="0" smtClean="0">
                <a:solidFill>
                  <a:srgbClr val="FF0000"/>
                </a:solidFill>
              </a:rPr>
              <a:t>     Термометры. Абсолютный  нуль  температуры.</a:t>
            </a:r>
          </a:p>
          <a:p>
            <a:endParaRPr lang="ru-RU" sz="2400" b="1" dirty="0" smtClean="0">
              <a:solidFill>
                <a:srgbClr val="FF0000"/>
              </a:solidFill>
            </a:endParaRPr>
          </a:p>
          <a:p>
            <a:r>
              <a:rPr lang="ru-RU" sz="2400" b="1" dirty="0" smtClean="0">
                <a:solidFill>
                  <a:srgbClr val="FF0000"/>
                </a:solidFill>
              </a:rPr>
              <a:t>3.Давление  идеального  газа. Основное  уравнение  МКТ.</a:t>
            </a:r>
          </a:p>
          <a:p>
            <a:endParaRPr lang="ru-RU" sz="2400" b="1" dirty="0" smtClean="0">
              <a:solidFill>
                <a:srgbClr val="FF0000"/>
              </a:solidFill>
            </a:endParaRPr>
          </a:p>
          <a:p>
            <a:r>
              <a:rPr lang="ru-RU" sz="2400" b="1" dirty="0" smtClean="0">
                <a:solidFill>
                  <a:srgbClr val="FF0000"/>
                </a:solidFill>
              </a:rPr>
              <a:t>4.Измерение  скоростей  атомов  и  молекул. Опыт  Штерна.</a:t>
            </a:r>
          </a:p>
          <a:p>
            <a:endParaRPr lang="ru-RU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6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81150" y="1219200"/>
            <a:ext cx="59817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2071670" y="285728"/>
            <a:ext cx="45005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Ушной  термометр</a:t>
            </a:r>
            <a:endParaRPr lang="ru-RU" sz="4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2000"/>
                                        <p:tgtEl>
                                          <p:spTgt spid="113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642918"/>
            <a:ext cx="8007709" cy="5929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2000"/>
                                        <p:tgtEl>
                                          <p:spTgt spid="409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142852"/>
            <a:ext cx="8572560" cy="64291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Morpheus" pitchFamily="2" charset="0"/>
              </a:rPr>
              <a:t>Температурная  шкала  Цельсия</a:t>
            </a:r>
            <a:endParaRPr lang="ru-RU" dirty="0">
              <a:solidFill>
                <a:srgbClr val="FF0000"/>
              </a:solidFill>
              <a:latin typeface="Morpheus" pitchFamily="2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72066" y="785794"/>
            <a:ext cx="3643306" cy="5572164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Температурная шкала Цельсия была предложена в 1742 году шведским учёным А. Цельсием и названа в его честь. За ноль градусов шкалы Цельсия  принимают температуру таяния льда, а за 100 градусов – температуру кипения воды при нормальном атмосферном давлении (760 мм.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рт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ст.). Интервал между этими температурами разделён на 100 равных частей , по 1 градусу Цельсия (1°С). 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image_preview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44" y="2714620"/>
            <a:ext cx="4572032" cy="3429024"/>
          </a:xfrm>
          <a:prstGeom prst="rect">
            <a:avLst/>
          </a:prstGeom>
        </p:spPr>
      </p:pic>
      <p:pic>
        <p:nvPicPr>
          <p:cNvPr id="5" name="Picture 12" descr="celsiu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57356" y="928670"/>
            <a:ext cx="1295400" cy="15621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142852"/>
            <a:ext cx="8429684" cy="50006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  <a:latin typeface="Morpheus" pitchFamily="2" charset="0"/>
              </a:rPr>
              <a:t>Температурная шкала Кельвина</a:t>
            </a:r>
            <a:endParaRPr lang="ru-RU" dirty="0">
              <a:solidFill>
                <a:srgbClr val="C00000"/>
              </a:solidFill>
              <a:latin typeface="Morpheus" pitchFamily="2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86314" y="2928934"/>
            <a:ext cx="4071966" cy="2928934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практике используются и другие температурные шкалы, например, шкала Кельвина .Взаимосвязь шкалы Цельсия и шкалы Кельвина видна на рисунке.</a:t>
            </a:r>
          </a:p>
        </p:txBody>
      </p:sp>
      <p:pic>
        <p:nvPicPr>
          <p:cNvPr id="4" name="Рисунок 3" descr="image5636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24" y="857232"/>
            <a:ext cx="3749602" cy="4761399"/>
          </a:xfrm>
          <a:prstGeom prst="rect">
            <a:avLst/>
          </a:prstGeom>
        </p:spPr>
      </p:pic>
      <p:pic>
        <p:nvPicPr>
          <p:cNvPr id="5" name="Picture 13" descr="kelvi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72198" y="785794"/>
            <a:ext cx="1571636" cy="2130151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071670" y="5929330"/>
            <a:ext cx="35004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             </a:t>
            </a:r>
            <a:r>
              <a:rPr lang="ru-RU" sz="3600" b="1" dirty="0" smtClean="0">
                <a:solidFill>
                  <a:srgbClr val="FF0000"/>
                </a:solidFill>
              </a:rPr>
              <a:t>Т  =  </a:t>
            </a:r>
            <a:r>
              <a:rPr lang="en-US" sz="3600" b="1" dirty="0" smtClean="0">
                <a:solidFill>
                  <a:srgbClr val="FF0000"/>
                </a:solidFill>
              </a:rPr>
              <a:t>t  +  273</a:t>
            </a:r>
            <a:endParaRPr lang="ru-RU" sz="3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markx.narod.ru/pic/shkala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500042"/>
            <a:ext cx="7620000" cy="571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r>
              <a:rPr lang="ru-RU" b="1" dirty="0">
                <a:solidFill>
                  <a:srgbClr val="FF0000"/>
                </a:solidFill>
              </a:rPr>
              <a:t>Шкала Фаренгейта 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179388" y="1052513"/>
            <a:ext cx="8785225" cy="5545137"/>
          </a:xfrm>
        </p:spPr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ru-RU" sz="3600" dirty="0">
                <a:solidFill>
                  <a:srgbClr val="002060"/>
                </a:solidFill>
              </a:rPr>
              <a:t>В Англии и, в особенности, в США используется шкала Фаренгейта. В этой шкале на 100 градусов раздёлен интервал от температуры самой холодной зимы в городе, где жил Фаренгейт, </a:t>
            </a:r>
            <a:r>
              <a:rPr lang="ru-RU" sz="3600" dirty="0" smtClean="0">
                <a:solidFill>
                  <a:srgbClr val="002060"/>
                </a:solidFill>
              </a:rPr>
              <a:t>до</a:t>
            </a:r>
            <a:r>
              <a:rPr lang="en-US" sz="3600" dirty="0" smtClean="0">
                <a:solidFill>
                  <a:srgbClr val="002060"/>
                </a:solidFill>
              </a:rPr>
              <a:t> </a:t>
            </a:r>
            <a:r>
              <a:rPr lang="ru-RU" sz="3600" dirty="0" smtClean="0">
                <a:solidFill>
                  <a:srgbClr val="002060"/>
                </a:solidFill>
              </a:rPr>
              <a:t>температуры </a:t>
            </a:r>
            <a:r>
              <a:rPr lang="ru-RU" sz="3600" dirty="0">
                <a:solidFill>
                  <a:srgbClr val="002060"/>
                </a:solidFill>
              </a:rPr>
              <a:t>человеческого тела. Ноль градусов </a:t>
            </a:r>
            <a:r>
              <a:rPr lang="ru-RU" sz="3600" dirty="0" smtClean="0">
                <a:solidFill>
                  <a:srgbClr val="002060"/>
                </a:solidFill>
              </a:rPr>
              <a:t>Цельсия</a:t>
            </a:r>
            <a:r>
              <a:rPr lang="en-US" sz="3600" dirty="0" smtClean="0">
                <a:solidFill>
                  <a:srgbClr val="002060"/>
                </a:solidFill>
              </a:rPr>
              <a:t> -</a:t>
            </a:r>
            <a:r>
              <a:rPr lang="ru-RU" sz="3600" dirty="0" smtClean="0">
                <a:solidFill>
                  <a:srgbClr val="002060"/>
                </a:solidFill>
              </a:rPr>
              <a:t>это32 </a:t>
            </a:r>
            <a:r>
              <a:rPr lang="ru-RU" sz="3600" dirty="0">
                <a:solidFill>
                  <a:srgbClr val="002060"/>
                </a:solidFill>
              </a:rPr>
              <a:t>градуса </a:t>
            </a:r>
            <a:r>
              <a:rPr lang="ru-RU" sz="3600" dirty="0" smtClean="0">
                <a:solidFill>
                  <a:srgbClr val="002060"/>
                </a:solidFill>
              </a:rPr>
              <a:t>Фаренгейта</a:t>
            </a:r>
            <a:r>
              <a:rPr lang="ru-RU" sz="3600" dirty="0">
                <a:solidFill>
                  <a:srgbClr val="002060"/>
                </a:solidFill>
              </a:rPr>
              <a:t>, а градус Фаренгейта равен 5/9 градуса Цельсия.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2000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6" grpId="0"/>
      <p:bldP spid="36867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r>
              <a:rPr lang="ru-RU" b="1" dirty="0">
                <a:solidFill>
                  <a:srgbClr val="FF0000"/>
                </a:solidFill>
              </a:rPr>
              <a:t>Переходы из разных шкал </a:t>
            </a:r>
          </a:p>
        </p:txBody>
      </p:sp>
      <p:graphicFrame>
        <p:nvGraphicFramePr>
          <p:cNvPr id="43014" name="Group 6"/>
          <p:cNvGraphicFramePr>
            <a:graphicFrameLocks noGrp="1"/>
          </p:cNvGraphicFramePr>
          <p:nvPr/>
        </p:nvGraphicFramePr>
        <p:xfrm>
          <a:off x="179388" y="1412875"/>
          <a:ext cx="8713787" cy="4752976"/>
        </p:xfrm>
        <a:graphic>
          <a:graphicData uri="http://schemas.openxmlformats.org/drawingml/2006/table">
            <a:tbl>
              <a:tblPr/>
              <a:tblGrid>
                <a:gridCol w="2305050"/>
                <a:gridCol w="2087562"/>
                <a:gridCol w="1944688"/>
                <a:gridCol w="2376487"/>
              </a:tblGrid>
              <a:tr h="1189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в\из</a:t>
                      </a:r>
                      <a:endParaRPr kumimoji="0" lang="ru-RU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Кельвин</a:t>
                      </a:r>
                      <a:endParaRPr kumimoji="0" lang="ru-RU" sz="3200" b="0" i="0" u="none" strike="noStrike" cap="none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Цельсий</a:t>
                      </a:r>
                      <a:endParaRPr kumimoji="0" lang="ru-RU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Фаренгейт</a:t>
                      </a:r>
                      <a:endParaRPr kumimoji="0" lang="ru-RU" sz="3200" b="0" i="0" u="none" strike="noStrike" cap="none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874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Кельвин (K)</a:t>
                      </a:r>
                      <a:endParaRPr kumimoji="0" lang="ru-RU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= K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= С + 273,15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= (F + 459,67) / 1,8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89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Цельсий (°C)</a:t>
                      </a:r>
                      <a:endParaRPr kumimoji="0" lang="ru-RU" sz="3200" b="0" i="0" u="none" strike="noStrike" cap="none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= K − 273,15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= C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= </a:t>
                      </a:r>
                      <a:r>
                        <a:rPr kumimoji="0" lang="ru-RU" sz="28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(F − 32) / 1,8</a:t>
                      </a:r>
                      <a:endParaRPr kumimoji="0" lang="ru-RU" sz="2800" b="1" i="0" u="sng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874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Фаренгейт (°F)</a:t>
                      </a:r>
                      <a:endParaRPr kumimoji="0" lang="ru-RU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= K · 1,8 − 459,67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= C · 1,8 + 32</a:t>
                      </a:r>
                      <a:endParaRPr kumimoji="0" lang="ru-RU" sz="2800" b="1" i="0" u="sng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= F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3114" name="Rectangle 106"/>
          <p:cNvSpPr>
            <a:spLocks noChangeArrowheads="1"/>
          </p:cNvSpPr>
          <p:nvPr/>
        </p:nvSpPr>
        <p:spPr bwMode="auto">
          <a:xfrm>
            <a:off x="0" y="39782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43015" name="AutoShape 7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95288" y="333375"/>
            <a:ext cx="647700" cy="647700"/>
          </a:xfrm>
          <a:prstGeom prst="actionButtonHome">
            <a:avLst/>
          </a:prstGeom>
          <a:solidFill>
            <a:schemeClr val="accent1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3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2000"/>
                                        <p:tgtEl>
                                          <p:spTgt spid="430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2" name="Picture 4" descr="temp_scales"/>
          <p:cNvPicPr>
            <a:picLocks noChangeAspect="1" noChangeArrowheads="1"/>
          </p:cNvPicPr>
          <p:nvPr/>
        </p:nvPicPr>
        <p:blipFill>
          <a:blip r:embed="rId2"/>
          <a:srcRect r="38464" b="6705"/>
          <a:stretch>
            <a:fillRect/>
          </a:stretch>
        </p:blipFill>
        <p:spPr bwMode="auto">
          <a:xfrm>
            <a:off x="971550" y="981075"/>
            <a:ext cx="3455988" cy="5229225"/>
          </a:xfrm>
          <a:prstGeom prst="rect">
            <a:avLst/>
          </a:prstGeom>
          <a:noFill/>
        </p:spPr>
      </p:pic>
      <p:sp>
        <p:nvSpPr>
          <p:cNvPr id="27653" name="Text Box 5"/>
          <p:cNvSpPr txBox="1">
            <a:spLocks noChangeArrowheads="1"/>
          </p:cNvSpPr>
          <p:nvPr/>
        </p:nvSpPr>
        <p:spPr bwMode="auto">
          <a:xfrm>
            <a:off x="4500563" y="5516563"/>
            <a:ext cx="439261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/>
              <a:t>Самая низкая температура, Антарктида1983 год</a:t>
            </a:r>
          </a:p>
        </p:txBody>
      </p:sp>
      <p:sp>
        <p:nvSpPr>
          <p:cNvPr id="27654" name="Text Box 6"/>
          <p:cNvSpPr txBox="1">
            <a:spLocks noChangeArrowheads="1"/>
          </p:cNvSpPr>
          <p:nvPr/>
        </p:nvSpPr>
        <p:spPr bwMode="auto">
          <a:xfrm>
            <a:off x="4479925" y="1720850"/>
            <a:ext cx="23272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dirty="0"/>
              <a:t>Точка кипения воды</a:t>
            </a:r>
          </a:p>
        </p:txBody>
      </p:sp>
      <p:sp>
        <p:nvSpPr>
          <p:cNvPr id="27655" name="Text Box 7"/>
          <p:cNvSpPr txBox="1">
            <a:spLocks noChangeArrowheads="1"/>
          </p:cNvSpPr>
          <p:nvPr/>
        </p:nvSpPr>
        <p:spPr bwMode="auto">
          <a:xfrm>
            <a:off x="4408488" y="3305175"/>
            <a:ext cx="37258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Средняя комнатная температура</a:t>
            </a:r>
          </a:p>
        </p:txBody>
      </p:sp>
      <p:sp>
        <p:nvSpPr>
          <p:cNvPr id="27656" name="Text Box 8"/>
          <p:cNvSpPr txBox="1">
            <a:spLocks noChangeArrowheads="1"/>
          </p:cNvSpPr>
          <p:nvPr/>
        </p:nvSpPr>
        <p:spPr bwMode="auto">
          <a:xfrm>
            <a:off x="4479925" y="3736975"/>
            <a:ext cx="21701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Точка таяния льда</a:t>
            </a: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r>
              <a:rPr lang="ru-RU" b="1" dirty="0">
                <a:solidFill>
                  <a:srgbClr val="FF0000"/>
                </a:solidFill>
              </a:rPr>
              <a:t>Шкала Реомюра 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250825" y="1196975"/>
            <a:ext cx="8713788" cy="5472113"/>
          </a:xfrm>
        </p:spPr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ru-RU" sz="2800" b="1" dirty="0" err="1">
                <a:solidFill>
                  <a:srgbClr val="002060"/>
                </a:solidFill>
              </a:rPr>
              <a:t>Предложенна</a:t>
            </a:r>
            <a:r>
              <a:rPr lang="ru-RU" sz="2800" b="1" dirty="0">
                <a:solidFill>
                  <a:srgbClr val="002060"/>
                </a:solidFill>
              </a:rPr>
              <a:t> в 1730 году Р. А. Реомюром, который описал изобретённый им спиртовой термометр.</a:t>
            </a:r>
          </a:p>
          <a:p>
            <a:pPr>
              <a:buFont typeface="Wingdings" pitchFamily="2" charset="2"/>
              <a:buChar char="ü"/>
            </a:pPr>
            <a:r>
              <a:rPr lang="ru-RU" sz="2800" b="1" dirty="0">
                <a:solidFill>
                  <a:srgbClr val="002060"/>
                </a:solidFill>
              </a:rPr>
              <a:t>Единица — градус Реомюра (°R), 1 °R равен 1/80 части температурного интервала между опорными точками — температурой таяния льда (0 °R) и кипения воды (80 °R)</a:t>
            </a:r>
          </a:p>
          <a:p>
            <a:pPr>
              <a:buFont typeface="Wingdings" pitchFamily="2" charset="2"/>
              <a:buChar char="ü"/>
            </a:pPr>
            <a:r>
              <a:rPr lang="ru-RU" sz="2800" b="1" dirty="0">
                <a:solidFill>
                  <a:srgbClr val="002060"/>
                </a:solidFill>
              </a:rPr>
              <a:t>1 °R = 1,25 °C.</a:t>
            </a:r>
          </a:p>
          <a:p>
            <a:pPr>
              <a:buFont typeface="Wingdings" pitchFamily="2" charset="2"/>
              <a:buChar char="ü"/>
            </a:pPr>
            <a:r>
              <a:rPr lang="ru-RU" sz="2800" b="1" dirty="0">
                <a:solidFill>
                  <a:srgbClr val="002060"/>
                </a:solidFill>
              </a:rPr>
              <a:t>В настоящее время шкала вышла из употребления, дольше всего она сохранялась во Франции, на родине автора.</a:t>
            </a:r>
          </a:p>
        </p:txBody>
      </p:sp>
      <p:sp>
        <p:nvSpPr>
          <p:cNvPr id="38912" name="AutoShape 0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95288" y="333375"/>
            <a:ext cx="647700" cy="647700"/>
          </a:xfrm>
          <a:prstGeom prst="actionButtonHome">
            <a:avLst/>
          </a:prstGeom>
          <a:solidFill>
            <a:schemeClr val="accent1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8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2000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2000"/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4" dur="2000"/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9" dur="2000"/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4" grpId="0"/>
      <p:bldP spid="38915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2844" y="0"/>
            <a:ext cx="885831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</a:rPr>
              <a:t>         Анимация</a:t>
            </a:r>
          </a:p>
          <a:p>
            <a:r>
              <a:rPr lang="ru-RU" sz="4800" b="1" dirty="0" smtClean="0">
                <a:solidFill>
                  <a:srgbClr val="FF0000"/>
                </a:solidFill>
              </a:rPr>
              <a:t>«Связь между температурами»</a:t>
            </a:r>
          </a:p>
          <a:p>
            <a:endParaRPr lang="ru-RU" sz="6000" b="1" dirty="0">
              <a:solidFill>
                <a:srgbClr val="FF0000"/>
              </a:solidFill>
            </a:endParaRPr>
          </a:p>
        </p:txBody>
      </p:sp>
      <p:sp>
        <p:nvSpPr>
          <p:cNvPr id="3" name="Управляющая кнопка: звук 2">
            <a:hlinkClick r:id="rId3" action="ppaction://program" highlightClick="1">
              <a:snd r:embed="rId2" name="applause.wav" builtIn="1"/>
            </a:hlinkClick>
          </p:cNvPr>
          <p:cNvSpPr/>
          <p:nvPr/>
        </p:nvSpPr>
        <p:spPr>
          <a:xfrm>
            <a:off x="2714612" y="2071678"/>
            <a:ext cx="4143404" cy="2714644"/>
          </a:xfrm>
          <a:prstGeom prst="actionButtonSou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6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6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7499350" cy="633412"/>
          </a:xfrm>
        </p:spPr>
        <p:txBody>
          <a:bodyPr/>
          <a:lstStyle/>
          <a:p>
            <a:r>
              <a:rPr lang="ru-RU" sz="3200" b="1" i="1" dirty="0">
                <a:solidFill>
                  <a:srgbClr val="FF0000"/>
                </a:solidFill>
              </a:rPr>
              <a:t>Установите соответствие</a:t>
            </a:r>
            <a:r>
              <a:rPr lang="en-US" sz="3200" b="1" i="1" dirty="0">
                <a:solidFill>
                  <a:srgbClr val="FF0000"/>
                </a:solidFill>
                <a:cs typeface="Arial" charset="0"/>
              </a:rPr>
              <a:t>:</a:t>
            </a:r>
          </a:p>
        </p:txBody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836613"/>
            <a:ext cx="5399087" cy="4824412"/>
          </a:xfrm>
        </p:spPr>
        <p:txBody>
          <a:bodyPr>
            <a:normAutofit lnSpcReduction="10000"/>
          </a:bodyPr>
          <a:lstStyle/>
          <a:p>
            <a:pPr>
              <a:buFontTx/>
              <a:buNone/>
            </a:pPr>
            <a:r>
              <a:rPr lang="ru-RU" sz="2400" b="1" dirty="0">
                <a:solidFill>
                  <a:srgbClr val="FF0000"/>
                </a:solidFill>
              </a:rPr>
              <a:t>1</a:t>
            </a:r>
            <a:r>
              <a:rPr lang="ru-RU" sz="2400" b="1" dirty="0"/>
              <a:t>. </a:t>
            </a:r>
            <a:r>
              <a:rPr lang="ru-RU" sz="2400" b="1" dirty="0">
                <a:solidFill>
                  <a:srgbClr val="FF0000"/>
                </a:solidFill>
              </a:rPr>
              <a:t>Молекулы движутся с огромными скоростями.</a:t>
            </a:r>
          </a:p>
          <a:p>
            <a:pPr>
              <a:buFontTx/>
              <a:buNone/>
            </a:pPr>
            <a:r>
              <a:rPr lang="ru-RU" sz="2400" b="1" dirty="0">
                <a:solidFill>
                  <a:srgbClr val="FF0000"/>
                </a:solidFill>
              </a:rPr>
              <a:t>2. Тела сохраняют форму и объем.</a:t>
            </a:r>
          </a:p>
          <a:p>
            <a:pPr>
              <a:buFontTx/>
              <a:buNone/>
            </a:pPr>
            <a:r>
              <a:rPr lang="ru-RU" sz="2400" b="1" dirty="0">
                <a:solidFill>
                  <a:srgbClr val="FF0000"/>
                </a:solidFill>
              </a:rPr>
              <a:t>3. Атомы колеблются около положения равновесия.</a:t>
            </a:r>
          </a:p>
          <a:p>
            <a:pPr>
              <a:buFontTx/>
              <a:buNone/>
            </a:pPr>
            <a:r>
              <a:rPr lang="ru-RU" sz="2400" b="1" dirty="0">
                <a:solidFill>
                  <a:srgbClr val="FF0000"/>
                </a:solidFill>
              </a:rPr>
              <a:t>4.Расстояние между молекулами превышает размер молекул.</a:t>
            </a:r>
          </a:p>
          <a:p>
            <a:pPr>
              <a:buFontTx/>
              <a:buNone/>
            </a:pPr>
            <a:r>
              <a:rPr lang="ru-RU" sz="2400" b="1" dirty="0">
                <a:solidFill>
                  <a:srgbClr val="FF0000"/>
                </a:solidFill>
              </a:rPr>
              <a:t>5.Молекулы колеблются, </a:t>
            </a:r>
            <a:r>
              <a:rPr lang="ru-RU" sz="2400" b="1" dirty="0" err="1">
                <a:solidFill>
                  <a:srgbClr val="FF0000"/>
                </a:solidFill>
              </a:rPr>
              <a:t>перио-дически</a:t>
            </a:r>
            <a:r>
              <a:rPr lang="ru-RU" sz="2400" b="1" dirty="0">
                <a:solidFill>
                  <a:srgbClr val="FF0000"/>
                </a:solidFill>
              </a:rPr>
              <a:t> перескакивая на новое место.</a:t>
            </a:r>
          </a:p>
          <a:p>
            <a:pPr>
              <a:buFontTx/>
              <a:buNone/>
            </a:pPr>
            <a:r>
              <a:rPr lang="ru-RU" sz="2400" b="1" dirty="0">
                <a:solidFill>
                  <a:srgbClr val="FF0000"/>
                </a:solidFill>
              </a:rPr>
              <a:t>6. Тела сохраняют </a:t>
            </a:r>
            <a:r>
              <a:rPr lang="ru-RU" sz="2400" b="1" dirty="0" smtClean="0">
                <a:solidFill>
                  <a:srgbClr val="FF0000"/>
                </a:solidFill>
              </a:rPr>
              <a:t>объем, </a:t>
            </a:r>
            <a:r>
              <a:rPr lang="ru-RU" sz="2400" b="1" dirty="0">
                <a:solidFill>
                  <a:srgbClr val="FF0000"/>
                </a:solidFill>
              </a:rPr>
              <a:t>но не </a:t>
            </a:r>
            <a:r>
              <a:rPr lang="ru-RU" sz="2400" b="1">
                <a:solidFill>
                  <a:srgbClr val="FF0000"/>
                </a:solidFill>
              </a:rPr>
              <a:t>сохраняют </a:t>
            </a:r>
            <a:r>
              <a:rPr lang="ru-RU" sz="2400" b="1" smtClean="0">
                <a:solidFill>
                  <a:srgbClr val="FF0000"/>
                </a:solidFill>
              </a:rPr>
              <a:t>форму.</a:t>
            </a:r>
            <a:endParaRPr lang="ru-RU" sz="2400" b="1" dirty="0">
              <a:solidFill>
                <a:srgbClr val="FF0000"/>
              </a:solidFill>
            </a:endParaRPr>
          </a:p>
          <a:p>
            <a:pPr>
              <a:buFontTx/>
              <a:buNone/>
            </a:pPr>
            <a:endParaRPr lang="ru-RU" sz="2400" dirty="0"/>
          </a:p>
        </p:txBody>
      </p:sp>
      <p:sp>
        <p:nvSpPr>
          <p:cNvPr id="109572" name="Line 4"/>
          <p:cNvSpPr>
            <a:spLocks noChangeShapeType="1"/>
          </p:cNvSpPr>
          <p:nvPr/>
        </p:nvSpPr>
        <p:spPr bwMode="auto">
          <a:xfrm>
            <a:off x="6084888" y="981075"/>
            <a:ext cx="0" cy="5038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/>
          <a:lstStyle/>
          <a:p>
            <a:endParaRPr lang="ru-RU"/>
          </a:p>
        </p:txBody>
      </p:sp>
      <p:sp>
        <p:nvSpPr>
          <p:cNvPr id="109573" name="Text Box 5"/>
          <p:cNvSpPr txBox="1">
            <a:spLocks noChangeArrowheads="1"/>
          </p:cNvSpPr>
          <p:nvPr/>
        </p:nvSpPr>
        <p:spPr bwMode="auto">
          <a:xfrm>
            <a:off x="6300788" y="1268413"/>
            <a:ext cx="2663825" cy="30469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sz="2400" b="1" i="1" dirty="0">
                <a:solidFill>
                  <a:srgbClr val="002060"/>
                </a:solidFill>
              </a:rPr>
              <a:t>А.  Твердые              тела.</a:t>
            </a:r>
          </a:p>
          <a:p>
            <a:pPr algn="l">
              <a:spcBef>
                <a:spcPct val="50000"/>
              </a:spcBef>
            </a:pPr>
            <a:endParaRPr lang="ru-RU" sz="2400" b="1" i="1" dirty="0">
              <a:solidFill>
                <a:srgbClr val="002060"/>
              </a:solidFill>
            </a:endParaRPr>
          </a:p>
          <a:p>
            <a:pPr algn="l">
              <a:spcBef>
                <a:spcPct val="50000"/>
              </a:spcBef>
            </a:pPr>
            <a:r>
              <a:rPr lang="ru-RU" sz="2400" b="1" i="1" dirty="0">
                <a:solidFill>
                  <a:srgbClr val="002060"/>
                </a:solidFill>
              </a:rPr>
              <a:t>Б.  Жидкости.</a:t>
            </a:r>
          </a:p>
          <a:p>
            <a:pPr algn="l">
              <a:spcBef>
                <a:spcPct val="50000"/>
              </a:spcBef>
            </a:pPr>
            <a:endParaRPr lang="ru-RU" sz="2400" b="1" i="1" dirty="0">
              <a:solidFill>
                <a:srgbClr val="002060"/>
              </a:solidFill>
            </a:endParaRPr>
          </a:p>
          <a:p>
            <a:pPr algn="l">
              <a:spcBef>
                <a:spcPct val="50000"/>
              </a:spcBef>
            </a:pPr>
            <a:r>
              <a:rPr lang="ru-RU" sz="2400" b="1" i="1" dirty="0">
                <a:solidFill>
                  <a:srgbClr val="002060"/>
                </a:solidFill>
              </a:rPr>
              <a:t>В. Газы.</a:t>
            </a:r>
          </a:p>
        </p:txBody>
      </p:sp>
      <p:sp>
        <p:nvSpPr>
          <p:cNvPr id="109574" name="Text Box 6"/>
          <p:cNvSpPr txBox="1">
            <a:spLocks noChangeArrowheads="1"/>
          </p:cNvSpPr>
          <p:nvPr/>
        </p:nvSpPr>
        <p:spPr bwMode="auto">
          <a:xfrm>
            <a:off x="468313" y="6021388"/>
            <a:ext cx="151130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109575" name="Text Box 7"/>
          <p:cNvSpPr txBox="1">
            <a:spLocks noChangeArrowheads="1"/>
          </p:cNvSpPr>
          <p:nvPr/>
        </p:nvSpPr>
        <p:spPr bwMode="auto">
          <a:xfrm>
            <a:off x="468313" y="6149975"/>
            <a:ext cx="2232025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sz="2800"/>
              <a:t>Ответы</a:t>
            </a:r>
            <a:r>
              <a:rPr lang="en-US" sz="2800">
                <a:cs typeface="Arial" charset="0"/>
              </a:rPr>
              <a:t>:</a:t>
            </a:r>
          </a:p>
        </p:txBody>
      </p:sp>
      <p:sp>
        <p:nvSpPr>
          <p:cNvPr id="109576" name="Text Box 8"/>
          <p:cNvSpPr txBox="1">
            <a:spLocks noChangeArrowheads="1"/>
          </p:cNvSpPr>
          <p:nvPr/>
        </p:nvSpPr>
        <p:spPr bwMode="auto">
          <a:xfrm>
            <a:off x="1979613" y="6149975"/>
            <a:ext cx="1008062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>
                <a:solidFill>
                  <a:srgbClr val="2008D4"/>
                </a:solidFill>
              </a:rPr>
              <a:t>1-В</a:t>
            </a:r>
          </a:p>
        </p:txBody>
      </p:sp>
      <p:sp>
        <p:nvSpPr>
          <p:cNvPr id="109577" name="Text Box 9"/>
          <p:cNvSpPr txBox="1">
            <a:spLocks noChangeArrowheads="1"/>
          </p:cNvSpPr>
          <p:nvPr/>
        </p:nvSpPr>
        <p:spPr bwMode="auto">
          <a:xfrm>
            <a:off x="3059113" y="6165850"/>
            <a:ext cx="1008062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>
                <a:solidFill>
                  <a:srgbClr val="2008D4"/>
                </a:solidFill>
              </a:rPr>
              <a:t>2-А</a:t>
            </a:r>
          </a:p>
        </p:txBody>
      </p:sp>
      <p:sp>
        <p:nvSpPr>
          <p:cNvPr id="109578" name="Text Box 10"/>
          <p:cNvSpPr txBox="1">
            <a:spLocks noChangeArrowheads="1"/>
          </p:cNvSpPr>
          <p:nvPr/>
        </p:nvSpPr>
        <p:spPr bwMode="auto">
          <a:xfrm>
            <a:off x="4284663" y="6149975"/>
            <a:ext cx="1008062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>
                <a:solidFill>
                  <a:srgbClr val="2008D4"/>
                </a:solidFill>
              </a:rPr>
              <a:t>3-А</a:t>
            </a:r>
          </a:p>
        </p:txBody>
      </p:sp>
      <p:sp>
        <p:nvSpPr>
          <p:cNvPr id="109579" name="Text Box 11"/>
          <p:cNvSpPr txBox="1">
            <a:spLocks noChangeArrowheads="1"/>
          </p:cNvSpPr>
          <p:nvPr/>
        </p:nvSpPr>
        <p:spPr bwMode="auto">
          <a:xfrm>
            <a:off x="5292725" y="6165850"/>
            <a:ext cx="1008063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>
                <a:solidFill>
                  <a:srgbClr val="2008D4"/>
                </a:solidFill>
              </a:rPr>
              <a:t>4-В</a:t>
            </a:r>
          </a:p>
        </p:txBody>
      </p:sp>
      <p:sp>
        <p:nvSpPr>
          <p:cNvPr id="109580" name="Text Box 12"/>
          <p:cNvSpPr txBox="1">
            <a:spLocks noChangeArrowheads="1"/>
          </p:cNvSpPr>
          <p:nvPr/>
        </p:nvSpPr>
        <p:spPr bwMode="auto">
          <a:xfrm>
            <a:off x="6443663" y="6149975"/>
            <a:ext cx="1008062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>
                <a:solidFill>
                  <a:srgbClr val="2008D4"/>
                </a:solidFill>
              </a:rPr>
              <a:t>5-Б</a:t>
            </a:r>
          </a:p>
        </p:txBody>
      </p:sp>
      <p:sp>
        <p:nvSpPr>
          <p:cNvPr id="109581" name="Text Box 13"/>
          <p:cNvSpPr txBox="1">
            <a:spLocks noChangeArrowheads="1"/>
          </p:cNvSpPr>
          <p:nvPr/>
        </p:nvSpPr>
        <p:spPr bwMode="auto">
          <a:xfrm>
            <a:off x="7740650" y="6165850"/>
            <a:ext cx="1008063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>
                <a:solidFill>
                  <a:srgbClr val="2008D4"/>
                </a:solidFill>
              </a:rPr>
              <a:t>6-Б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1095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109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1000"/>
                                        <p:tgtEl>
                                          <p:spTgt spid="109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1000"/>
                                        <p:tgtEl>
                                          <p:spTgt spid="109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1000"/>
                                        <p:tgtEl>
                                          <p:spTgt spid="109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1000"/>
                                        <p:tgtEl>
                                          <p:spTgt spid="109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576" grpId="0"/>
      <p:bldP spid="109577" grpId="0"/>
      <p:bldP spid="109578" grpId="0"/>
      <p:bldP spid="109579" grpId="0"/>
      <p:bldP spid="109580" grpId="0"/>
      <p:bldP spid="109581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715404" cy="64291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Morpheus" pitchFamily="2" charset="0"/>
              </a:rPr>
              <a:t>Это интересно знать</a:t>
            </a:r>
            <a:endParaRPr lang="ru-RU" b="1" dirty="0">
              <a:solidFill>
                <a:srgbClr val="FF0000"/>
              </a:solidFill>
              <a:latin typeface="Morpheus" pitchFamily="2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785794"/>
            <a:ext cx="8715404" cy="6072206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2800" dirty="0" smtClean="0"/>
              <a:t>*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Различные млекопитающие имеют нормальную температуру от 35 до 40,5 °С;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* Температура птиц 39,5 – 44 °С;</a:t>
            </a:r>
          </a:p>
          <a:p>
            <a:pPr>
              <a:buFont typeface="Arial" charset="0"/>
              <a:buChar char="•"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Наиболее высокая температура воздуха на Земле 58 °С, наиболее низкая - - 88,3°С;</a:t>
            </a:r>
          </a:p>
          <a:p>
            <a:pPr>
              <a:buFont typeface="Arial" charset="0"/>
              <a:buChar char="•"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Температура поверхности Солнца около 6000°С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buFont typeface="Arial" charset="0"/>
              <a:buChar char="•"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 температуре 42°С кровь не абсорбирует кислород воздуха, и  человек погибает от кислородной недостаточности. Естественная температура тела человека не может быть ниже 34°С. Искусственно же её иногда понижают до 26°С и тогда организм впадает в состояние анабиоза. Жизненные процессы в нём замедляются. Вместо 16 вдохов в минуту человек делает только 4,  пульс падает с 70 до 25 ударов в минуту. В состоянии анабиоза находятся зимой медведи, барсуки и многие другие животные.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4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115888"/>
            <a:ext cx="8229600" cy="1143000"/>
          </a:xfrm>
        </p:spPr>
        <p:txBody>
          <a:bodyPr>
            <a:normAutofit/>
          </a:bodyPr>
          <a:lstStyle/>
          <a:p>
            <a:r>
              <a:rPr lang="ru-RU" sz="6000" b="1" dirty="0">
                <a:solidFill>
                  <a:srgbClr val="FF0000"/>
                </a:solidFill>
              </a:rPr>
              <a:t>Любопытно, что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268413"/>
            <a:ext cx="5257800" cy="5040312"/>
          </a:xfrm>
        </p:spPr>
        <p:txBody>
          <a:bodyPr/>
          <a:lstStyle/>
          <a:p>
            <a:pPr>
              <a:buFontTx/>
              <a:buNone/>
            </a:pPr>
            <a:r>
              <a:rPr lang="ru-RU" dirty="0"/>
              <a:t>   </a:t>
            </a:r>
            <a:r>
              <a:rPr lang="ru-RU" sz="2800" dirty="0">
                <a:solidFill>
                  <a:srgbClr val="003366"/>
                </a:solidFill>
              </a:rPr>
              <a:t>…</a:t>
            </a:r>
            <a:r>
              <a:rPr lang="ru-RU" sz="2800" b="1" dirty="0">
                <a:solidFill>
                  <a:srgbClr val="002060"/>
                </a:solidFill>
              </a:rPr>
              <a:t>на самом деле шведский астроном и физик Цельсий предложил шкалу, в которой точка кипения воды была обозначена числом 0, а  точка плавления льда – числом 100. Несколько позднее шкале Цельсия придал современный вид его соотечественник </a:t>
            </a:r>
            <a:r>
              <a:rPr lang="ru-RU" sz="2800" b="1" dirty="0" err="1">
                <a:solidFill>
                  <a:srgbClr val="002060"/>
                </a:solidFill>
              </a:rPr>
              <a:t>Штрёмер</a:t>
            </a:r>
            <a:r>
              <a:rPr lang="ru-RU" sz="2800" b="1" dirty="0">
                <a:solidFill>
                  <a:srgbClr val="002060"/>
                </a:solidFill>
              </a:rPr>
              <a:t>.</a:t>
            </a:r>
          </a:p>
        </p:txBody>
      </p:sp>
      <p:pic>
        <p:nvPicPr>
          <p:cNvPr id="22532" name="Picture 4" descr="12421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43538" y="1700213"/>
            <a:ext cx="3536950" cy="37449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" dur="20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/>
      <p:bldP spid="22531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ru-RU" b="1" dirty="0" smtClean="0">
                <a:solidFill>
                  <a:srgbClr val="FF0000"/>
                </a:solidFill>
              </a:rPr>
              <a:t>Д.Бернулли (1700-82)</a:t>
            </a:r>
          </a:p>
        </p:txBody>
      </p:sp>
      <p:sp>
        <p:nvSpPr>
          <p:cNvPr id="39939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ru-RU" sz="2800" b="1" dirty="0" smtClean="0">
                <a:solidFill>
                  <a:srgbClr val="FF0000"/>
                </a:solidFill>
              </a:rPr>
              <a:t>В </a:t>
            </a:r>
            <a:r>
              <a:rPr lang="en-US" sz="2800" b="1" dirty="0" smtClean="0">
                <a:solidFill>
                  <a:srgbClr val="FF0000"/>
                </a:solidFill>
              </a:rPr>
              <a:t>XVIII </a:t>
            </a:r>
            <a:r>
              <a:rPr lang="ru-RU" sz="2800" b="1" dirty="0" smtClean="0">
                <a:solidFill>
                  <a:srgbClr val="FF0000"/>
                </a:solidFill>
              </a:rPr>
              <a:t>веке член Петербургской академии наук Д.Бернулли впервые применил понятие о молекуле для объяснения давления газов</a:t>
            </a:r>
          </a:p>
        </p:txBody>
      </p:sp>
      <p:pic>
        <p:nvPicPr>
          <p:cNvPr id="39940" name="Picture 7" descr="Бернулли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214942" y="1643050"/>
            <a:ext cx="3286148" cy="3657165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2000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9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9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8" grpId="0"/>
      <p:bldP spid="39939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16" descr="ris1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214290"/>
            <a:ext cx="5929355" cy="63103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2000"/>
                                        <p:tgtEl>
                                          <p:spTgt spid="59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0" dur="200" fill="hold"/>
                                        <p:tgtEl>
                                          <p:spTgt spid="5939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11" dur="200" fill="hold"/>
                                        <p:tgtEl>
                                          <p:spTgt spid="5939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" dur="200" fill="hold"/>
                                        <p:tgtEl>
                                          <p:spTgt spid="5939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200" fill="hold"/>
                                        <p:tgtEl>
                                          <p:spTgt spid="5939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93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93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93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93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Управляющая кнопка: звук 2">
            <a:hlinkClick r:id="rId3" action="ppaction://program" highlightClick="1">
              <a:snd r:embed="rId2" name="applause.wav" builtIn="1"/>
            </a:hlinkClick>
          </p:cNvPr>
          <p:cNvSpPr/>
          <p:nvPr/>
        </p:nvSpPr>
        <p:spPr>
          <a:xfrm>
            <a:off x="2143125" y="2143125"/>
            <a:ext cx="4572000" cy="3286125"/>
          </a:xfrm>
          <a:prstGeom prst="actionButtonSou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0419" name="TextBox 3"/>
          <p:cNvSpPr txBox="1">
            <a:spLocks noChangeArrowheads="1"/>
          </p:cNvSpPr>
          <p:nvPr/>
        </p:nvSpPr>
        <p:spPr bwMode="auto">
          <a:xfrm>
            <a:off x="642938" y="785813"/>
            <a:ext cx="77152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 </a:t>
            </a:r>
            <a:r>
              <a:rPr lang="ru-RU" sz="4000" b="1" u="sng">
                <a:solidFill>
                  <a:srgbClr val="FF0000"/>
                </a:solidFill>
              </a:rPr>
              <a:t>Давление  газа  на  поршень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ext Box 5"/>
          <p:cNvSpPr txBox="1">
            <a:spLocks noChangeArrowheads="1"/>
          </p:cNvSpPr>
          <p:nvPr/>
        </p:nvSpPr>
        <p:spPr bwMode="auto">
          <a:xfrm>
            <a:off x="684213" y="3013075"/>
            <a:ext cx="76327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dirty="0">
                <a:solidFill>
                  <a:srgbClr val="FF0000"/>
                </a:solidFill>
              </a:rPr>
              <a:t>Это уравнение, выведенное впервые немецким физиком Р. </a:t>
            </a:r>
            <a:r>
              <a:rPr lang="ru-RU" sz="2400" b="1" dirty="0" err="1">
                <a:solidFill>
                  <a:srgbClr val="FF0000"/>
                </a:solidFill>
              </a:rPr>
              <a:t>Клаузиусом</a:t>
            </a:r>
            <a:r>
              <a:rPr lang="ru-RU" sz="2400" b="1" dirty="0">
                <a:solidFill>
                  <a:srgbClr val="FF0000"/>
                </a:solidFill>
              </a:rPr>
              <a:t>, называется основным уравнением молекулярно-кинетической теории идеального газа. Оно устанавливает связь между микроскопическими параметрами и макроскопическими  (измеряемыми) величинами.</a:t>
            </a:r>
          </a:p>
        </p:txBody>
      </p:sp>
      <p:pic>
        <p:nvPicPr>
          <p:cNvPr id="61443" name="Picture 6" descr="image03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46475" y="1236663"/>
            <a:ext cx="2754313" cy="1328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44" name="Picture 7" descr="image01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87413" y="746125"/>
            <a:ext cx="1524000" cy="181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614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614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614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614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4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4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14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14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1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14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14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1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55297" name="Picture 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720" y="1714488"/>
            <a:ext cx="4010025" cy="2219325"/>
          </a:xfrm>
          <a:prstGeom prst="rect">
            <a:avLst/>
          </a:prstGeom>
          <a:noFill/>
        </p:spPr>
      </p:pic>
      <p:sp>
        <p:nvSpPr>
          <p:cNvPr id="55299" name="Rectangle 3"/>
          <p:cNvSpPr>
            <a:spLocks noChangeArrowheads="1"/>
          </p:cNvSpPr>
          <p:nvPr/>
        </p:nvSpPr>
        <p:spPr bwMode="auto">
          <a:xfrm>
            <a:off x="0" y="26765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5301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55300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14876" y="1714488"/>
            <a:ext cx="4095750" cy="2219325"/>
          </a:xfrm>
          <a:prstGeom prst="rect">
            <a:avLst/>
          </a:prstGeom>
          <a:noFill/>
        </p:spPr>
      </p:pic>
      <p:sp>
        <p:nvSpPr>
          <p:cNvPr id="55302" name="Rectangle 6"/>
          <p:cNvSpPr>
            <a:spLocks noChangeArrowheads="1"/>
          </p:cNvSpPr>
          <p:nvPr/>
        </p:nvSpPr>
        <p:spPr bwMode="auto">
          <a:xfrm>
            <a:off x="0" y="26765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5304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55303" name="Picture 7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28860" y="4500570"/>
            <a:ext cx="3476625" cy="1228725"/>
          </a:xfrm>
          <a:prstGeom prst="rect">
            <a:avLst/>
          </a:prstGeom>
          <a:noFill/>
        </p:spPr>
      </p:pic>
      <p:sp>
        <p:nvSpPr>
          <p:cNvPr id="55305" name="Rectangle 9"/>
          <p:cNvSpPr>
            <a:spLocks noChangeArrowheads="1"/>
          </p:cNvSpPr>
          <p:nvPr/>
        </p:nvSpPr>
        <p:spPr bwMode="auto">
          <a:xfrm>
            <a:off x="0" y="16859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7158" y="357166"/>
            <a:ext cx="80724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r>
              <a:rPr lang="ru-RU" sz="3200" b="1" u="sng" dirty="0" smtClean="0">
                <a:solidFill>
                  <a:srgbClr val="FF0000"/>
                </a:solidFill>
              </a:rPr>
              <a:t>Следствия  из  основного  уравнения  МКТ</a:t>
            </a:r>
            <a:endParaRPr lang="ru-RU" sz="3200" b="1" u="sng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52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52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5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53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53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5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53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53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5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71472" y="142852"/>
            <a:ext cx="772294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u="sng" dirty="0" smtClean="0">
                <a:solidFill>
                  <a:srgbClr val="FF0000"/>
                </a:solidFill>
              </a:rPr>
              <a:t>Следствия  из  основного  уравнения  МКТ</a:t>
            </a:r>
            <a:endParaRPr lang="ru-RU" sz="3200" b="1" u="sng" dirty="0">
              <a:solidFill>
                <a:srgbClr val="FF0000"/>
              </a:solidFill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7158" y="642918"/>
            <a:ext cx="4095750" cy="2219325"/>
          </a:xfrm>
          <a:prstGeom prst="rect">
            <a:avLst/>
          </a:prstGeom>
          <a:noFill/>
        </p:spPr>
      </p:pic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43504" y="1142984"/>
            <a:ext cx="3476625" cy="1228725"/>
          </a:xfrm>
          <a:prstGeom prst="rect">
            <a:avLst/>
          </a:prstGeom>
          <a:noFill/>
        </p:spPr>
      </p:pic>
      <p:sp>
        <p:nvSpPr>
          <p:cNvPr id="5018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0184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0187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7" name="Стрелка вниз 16"/>
          <p:cNvSpPr/>
          <p:nvPr/>
        </p:nvSpPr>
        <p:spPr>
          <a:xfrm>
            <a:off x="3071802" y="2357430"/>
            <a:ext cx="3429024" cy="785818"/>
          </a:xfrm>
          <a:prstGeom prst="downArrow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142844" y="5786454"/>
            <a:ext cx="88583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Средняя  кинетическая  энергия  молекулы  зависит  только  от температуры,</a:t>
            </a:r>
          </a:p>
          <a:p>
            <a:r>
              <a:rPr lang="ru-RU" sz="2000" b="1" dirty="0" smtClean="0">
                <a:solidFill>
                  <a:srgbClr val="FF0000"/>
                </a:solidFill>
              </a:rPr>
              <a:t> </a:t>
            </a:r>
            <a:r>
              <a:rPr lang="ru-RU" sz="2000" b="1" dirty="0" smtClean="0">
                <a:solidFill>
                  <a:srgbClr val="FF0000"/>
                </a:solidFill>
              </a:rPr>
              <a:t>поэтому  </a:t>
            </a:r>
            <a:r>
              <a:rPr lang="ru-RU" sz="2000" b="1" i="1" u="sng" dirty="0" smtClean="0">
                <a:solidFill>
                  <a:srgbClr val="FF0000"/>
                </a:solidFill>
              </a:rPr>
              <a:t>т</a:t>
            </a:r>
            <a:r>
              <a:rPr lang="ru-RU" sz="2000" b="1" i="1" u="sng" dirty="0" smtClean="0">
                <a:solidFill>
                  <a:srgbClr val="FF0000"/>
                </a:solidFill>
              </a:rPr>
              <a:t>емпература  </a:t>
            </a:r>
            <a:r>
              <a:rPr lang="ru-RU" sz="2000" b="1" i="1" u="sng" dirty="0" smtClean="0">
                <a:solidFill>
                  <a:srgbClr val="FF0000"/>
                </a:solidFill>
              </a:rPr>
              <a:t>является  мерой  средней кинетической  энергии  молекул</a:t>
            </a:r>
            <a:endParaRPr lang="ru-RU" sz="2000" b="1" i="1" u="sng" dirty="0">
              <a:solidFill>
                <a:srgbClr val="FF0000"/>
              </a:solidFill>
            </a:endParaRPr>
          </a:p>
        </p:txBody>
      </p:sp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86050" y="3000372"/>
            <a:ext cx="4495800" cy="26384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7" grpId="0" animBg="1"/>
      <p:bldP spid="18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67" name="Picture 11" descr="1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5900" y="628650"/>
            <a:ext cx="8928100" cy="4024313"/>
          </a:xfrm>
          <a:prstGeom prst="rect">
            <a:avLst/>
          </a:prstGeom>
          <a:noFill/>
        </p:spPr>
      </p:pic>
      <p:pic>
        <p:nvPicPr>
          <p:cNvPr id="70661" name="Picture 5">
            <a:hlinkClick r:id="" action="ppaction://media"/>
          </p:cNvPr>
          <p:cNvPicPr>
            <a:picLocks noRot="1" noChangeAspect="1" noChangeArrowheads="1"/>
          </p:cNvPicPr>
          <p:nvPr>
            <a:wavAudioFile r:embed="rId1" name="Кадр3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8243888" y="6237288"/>
            <a:ext cx="304800" cy="304800"/>
          </a:xfrm>
          <a:prstGeom prst="rect">
            <a:avLst/>
          </a:prstGeom>
          <a:noFill/>
        </p:spPr>
      </p:pic>
      <p:pic>
        <p:nvPicPr>
          <p:cNvPr id="70663" name="Picture 7" descr="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76600" y="4857750"/>
            <a:ext cx="2519363" cy="1830388"/>
          </a:xfrm>
          <a:prstGeom prst="rect">
            <a:avLst/>
          </a:prstGeom>
          <a:noFill/>
        </p:spPr>
      </p:pic>
      <p:pic>
        <p:nvPicPr>
          <p:cNvPr id="70664" name="Picture 8" descr="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492500" y="1025525"/>
            <a:ext cx="1346200" cy="1204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837" fill="hold"/>
                                        <p:tgtEl>
                                          <p:spTgt spid="7066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1" presetClass="entr" presetSubtype="0" fill="hold" nodeType="withEffect">
                                  <p:stCondLst>
                                    <p:cond delay="18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155" decel="100000"/>
                                        <p:tgtEl>
                                          <p:spTgt spid="7066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1155" decel="100000"/>
                                        <p:tgtEl>
                                          <p:spTgt spid="7066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1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7066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2" dur="1155" fill="hold"/>
                                        <p:tgtEl>
                                          <p:spTgt spid="706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3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706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4" dur="1155" fill="hold"/>
                                        <p:tgtEl>
                                          <p:spTgt spid="706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5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706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6" presetID="53" presetClass="entr" presetSubtype="0" fill="hold" nodeType="withEffect">
                                  <p:stCondLst>
                                    <p:cond delay="23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706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706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70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78000">
                <p:cTn id="2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0661"/>
                </p:tgtEl>
              </p:cMediaNode>
            </p:audio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4" name="Picture 6">
            <a:hlinkClick r:id="" action="ppaction://media"/>
          </p:cNvPr>
          <p:cNvPicPr>
            <a:picLocks noRot="1" noChangeAspect="1" noChangeArrowheads="1"/>
          </p:cNvPicPr>
          <p:nvPr>
            <a:wavAudioFile r:embed="rId1" name="Слайд 9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8172450" y="6165850"/>
            <a:ext cx="304800" cy="304800"/>
          </a:xfrm>
          <a:prstGeom prst="rect">
            <a:avLst/>
          </a:prstGeom>
          <a:noFill/>
        </p:spPr>
      </p:pic>
      <p:pic>
        <p:nvPicPr>
          <p:cNvPr id="73740" name="Picture 12" descr="15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9388" y="476250"/>
            <a:ext cx="8748712" cy="5400675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9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37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xit" presetSubtype="0" fill="hold" nodeType="withEffect">
                                  <p:stCondLst>
                                    <p:cond delay="15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3000"/>
                                        <p:tgtEl>
                                          <p:spTgt spid="737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73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8" showWhenStopped="0">
                <p:cTn id="1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373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2844" y="785794"/>
            <a:ext cx="900115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  Газ, молекулы которого совершают</a:t>
            </a:r>
          </a:p>
          <a:p>
            <a:endParaRPr lang="ru-RU" sz="4000" b="1" dirty="0" smtClean="0">
              <a:solidFill>
                <a:srgbClr val="FF0000"/>
              </a:solidFill>
            </a:endParaRPr>
          </a:p>
          <a:p>
            <a:r>
              <a:rPr lang="ru-RU" sz="4000" b="1" dirty="0" smtClean="0">
                <a:solidFill>
                  <a:srgbClr val="FF0000"/>
                </a:solidFill>
              </a:rPr>
              <a:t>беспорядочное хаотическое движение,</a:t>
            </a:r>
          </a:p>
          <a:p>
            <a:endParaRPr lang="ru-RU" sz="4000" b="1" dirty="0" smtClean="0">
              <a:solidFill>
                <a:srgbClr val="FF0000"/>
              </a:solidFill>
            </a:endParaRPr>
          </a:p>
          <a:p>
            <a:r>
              <a:rPr lang="ru-RU" sz="4000" b="1" dirty="0" smtClean="0">
                <a:solidFill>
                  <a:srgbClr val="FF0000"/>
                </a:solidFill>
              </a:rPr>
              <a:t>но  не  взаимодействуют между собой,</a:t>
            </a:r>
          </a:p>
          <a:p>
            <a:endParaRPr lang="ru-RU" sz="4000" b="1" dirty="0" smtClean="0">
              <a:solidFill>
                <a:srgbClr val="FF0000"/>
              </a:solidFill>
            </a:endParaRPr>
          </a:p>
          <a:p>
            <a:r>
              <a:rPr lang="ru-RU" sz="4000" b="1" dirty="0" smtClean="0">
                <a:solidFill>
                  <a:srgbClr val="FF0000"/>
                </a:solidFill>
              </a:rPr>
              <a:t>называется </a:t>
            </a:r>
            <a:r>
              <a:rPr lang="ru-RU" sz="4000" b="1" i="1" u="sng" dirty="0" smtClean="0">
                <a:solidFill>
                  <a:srgbClr val="FF0000"/>
                </a:solidFill>
              </a:rPr>
              <a:t>идеальным  газом </a:t>
            </a:r>
          </a:p>
          <a:p>
            <a:endParaRPr lang="ru-RU" sz="4000" b="1" dirty="0" smtClean="0">
              <a:solidFill>
                <a:srgbClr val="FF0000"/>
              </a:solidFill>
            </a:endParaRPr>
          </a:p>
          <a:p>
            <a:r>
              <a:rPr lang="ru-RU" sz="4000" b="1" dirty="0" smtClean="0">
                <a:solidFill>
                  <a:srgbClr val="FF0000"/>
                </a:solidFill>
              </a:rPr>
              <a:t>    </a:t>
            </a:r>
            <a:endParaRPr lang="ru-RU" sz="4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8" name="Picture 4">
            <a:hlinkClick r:id="" action="ppaction://media"/>
          </p:cNvPr>
          <p:cNvPicPr>
            <a:picLocks noRot="1" noChangeAspect="1" noChangeArrowheads="1"/>
          </p:cNvPicPr>
          <p:nvPr>
            <a:wavAudioFile r:embed="rId1" name="Слайд 7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8172450" y="6021388"/>
            <a:ext cx="304800" cy="304800"/>
          </a:xfrm>
          <a:prstGeom prst="rect">
            <a:avLst/>
          </a:prstGeom>
          <a:noFill/>
        </p:spPr>
      </p:pic>
      <p:sp>
        <p:nvSpPr>
          <p:cNvPr id="72709" name="AutoShape 5" descr="Голубая тисненая бумага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23850" y="6165850"/>
            <a:ext cx="863600" cy="431800"/>
          </a:xfrm>
          <a:prstGeom prst="actionButtonBackPrevious">
            <a:avLst/>
          </a:prstGeom>
          <a:blipFill dpi="0" rotWithShape="1">
            <a:blip r:embed="rId5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72713" name="Picture 9" descr="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476375" y="4437063"/>
            <a:ext cx="5832475" cy="1781175"/>
          </a:xfrm>
          <a:prstGeom prst="rect">
            <a:avLst/>
          </a:prstGeom>
          <a:noFill/>
        </p:spPr>
      </p:pic>
      <p:pic>
        <p:nvPicPr>
          <p:cNvPr id="72718" name="Picture 14" descr="13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15900" y="320675"/>
            <a:ext cx="8964613" cy="3756025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642" fill="hold"/>
                                        <p:tgtEl>
                                          <p:spTgt spid="7270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727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76000" showWhenStopped="0"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2708"/>
                </p:tgtEl>
              </p:cMediaNode>
            </p:audio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4" name="Picture 4">
            <a:hlinkClick r:id="" action="ppaction://media"/>
          </p:cNvPr>
          <p:cNvPicPr>
            <a:picLocks noRot="1" noChangeAspect="1" noChangeArrowheads="1"/>
          </p:cNvPicPr>
          <p:nvPr>
            <a:wavAudioFile r:embed="rId1" name="Слайд5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8172450" y="6237288"/>
            <a:ext cx="304800" cy="304800"/>
          </a:xfrm>
          <a:prstGeom prst="rect">
            <a:avLst/>
          </a:prstGeom>
          <a:noFill/>
        </p:spPr>
      </p:pic>
      <p:sp>
        <p:nvSpPr>
          <p:cNvPr id="71686" name="AutoShape 6" descr="Голубая тисненая бумага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23850" y="6165850"/>
            <a:ext cx="863600" cy="431800"/>
          </a:xfrm>
          <a:prstGeom prst="actionButtonBackPrevious">
            <a:avLst/>
          </a:prstGeom>
          <a:blipFill dpi="0" rotWithShape="1">
            <a:blip r:embed="rId5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71687" name="Picture 7" descr="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690688" y="4437063"/>
            <a:ext cx="5761037" cy="1758950"/>
          </a:xfrm>
          <a:prstGeom prst="rect">
            <a:avLst/>
          </a:prstGeom>
          <a:noFill/>
        </p:spPr>
      </p:pic>
      <p:pic>
        <p:nvPicPr>
          <p:cNvPr id="71688" name="Picture 8" descr="14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82575" y="260350"/>
            <a:ext cx="8861425" cy="4100513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422" fill="hold"/>
                                        <p:tgtEl>
                                          <p:spTgt spid="7168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3" presetClass="entr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716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716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71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1684"/>
                </p:tgtEl>
              </p:cMediaNode>
            </p:audio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Управляющая кнопка: звук 1">
            <a:hlinkClick r:id="rId3" action="ppaction://program" highlightClick="1">
              <a:snd r:embed="rId2" name="applause.wav" builtIn="1"/>
            </a:hlinkClick>
          </p:cNvPr>
          <p:cNvSpPr/>
          <p:nvPr/>
        </p:nvSpPr>
        <p:spPr>
          <a:xfrm>
            <a:off x="2428875" y="2286000"/>
            <a:ext cx="4000500" cy="3000375"/>
          </a:xfrm>
          <a:prstGeom prst="actionButtonSou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2467" name="TextBox 2"/>
          <p:cNvSpPr txBox="1">
            <a:spLocks noChangeArrowheads="1"/>
          </p:cNvSpPr>
          <p:nvPr/>
        </p:nvSpPr>
        <p:spPr bwMode="auto">
          <a:xfrm>
            <a:off x="785813" y="428625"/>
            <a:ext cx="7643812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  </a:t>
            </a:r>
            <a:r>
              <a:rPr lang="ru-RU" sz="3200" b="1" u="sng">
                <a:solidFill>
                  <a:srgbClr val="FF0000"/>
                </a:solidFill>
              </a:rPr>
              <a:t>Зависимость  давления  газов  от  температуры  и   концентрации</a:t>
            </a:r>
          </a:p>
          <a:p>
            <a:r>
              <a:rPr lang="ru-RU" sz="3200" b="1">
                <a:solidFill>
                  <a:srgbClr val="FF0000"/>
                </a:solidFill>
              </a:rPr>
              <a:t>             </a:t>
            </a:r>
            <a:r>
              <a:rPr lang="ru-RU" sz="3200" b="1" u="sng">
                <a:solidFill>
                  <a:srgbClr val="FF0000"/>
                </a:solidFill>
              </a:rPr>
              <a:t>атомов  и  молекул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90113" name="Picture 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596" y="357166"/>
            <a:ext cx="3000375" cy="1733550"/>
          </a:xfrm>
          <a:prstGeom prst="rect">
            <a:avLst/>
          </a:prstGeom>
          <a:noFill/>
        </p:spPr>
      </p:pic>
      <p:sp>
        <p:nvSpPr>
          <p:cNvPr id="90115" name="Rectangle 3"/>
          <p:cNvSpPr>
            <a:spLocks noChangeArrowheads="1"/>
          </p:cNvSpPr>
          <p:nvPr/>
        </p:nvSpPr>
        <p:spPr bwMode="auto">
          <a:xfrm>
            <a:off x="0" y="21907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90117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90116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4348" y="2071678"/>
            <a:ext cx="2714625" cy="1476375"/>
          </a:xfrm>
          <a:prstGeom prst="rect">
            <a:avLst/>
          </a:prstGeom>
          <a:noFill/>
        </p:spPr>
      </p:pic>
      <p:sp>
        <p:nvSpPr>
          <p:cNvPr id="90118" name="Rectangle 6"/>
          <p:cNvSpPr>
            <a:spLocks noChangeArrowheads="1"/>
          </p:cNvSpPr>
          <p:nvPr/>
        </p:nvSpPr>
        <p:spPr bwMode="auto">
          <a:xfrm>
            <a:off x="0" y="19335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9012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90119" name="Picture 7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00562" y="1214422"/>
            <a:ext cx="1514475" cy="1733550"/>
          </a:xfrm>
          <a:prstGeom prst="rect">
            <a:avLst/>
          </a:prstGeom>
          <a:noFill/>
        </p:spPr>
      </p:pic>
      <p:sp>
        <p:nvSpPr>
          <p:cNvPr id="90122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90121" name="Picture 9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86644" y="1428736"/>
            <a:ext cx="1219200" cy="1476375"/>
          </a:xfrm>
          <a:prstGeom prst="rect">
            <a:avLst/>
          </a:prstGeom>
          <a:noFill/>
        </p:spPr>
      </p:pic>
      <p:sp>
        <p:nvSpPr>
          <p:cNvPr id="90125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90124" name="Picture 12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57950" y="1785926"/>
            <a:ext cx="457200" cy="819150"/>
          </a:xfrm>
          <a:prstGeom prst="rect">
            <a:avLst/>
          </a:prstGeom>
          <a:noFill/>
        </p:spPr>
      </p:pic>
      <p:sp>
        <p:nvSpPr>
          <p:cNvPr id="90127" name="Rectangle 1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90126" name="Picture 14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2910" y="3857628"/>
            <a:ext cx="2743200" cy="2266950"/>
          </a:xfrm>
          <a:prstGeom prst="rect">
            <a:avLst/>
          </a:prstGeom>
          <a:noFill/>
        </p:spPr>
      </p:pic>
      <p:sp>
        <p:nvSpPr>
          <p:cNvPr id="90128" name="Rectangle 16"/>
          <p:cNvSpPr>
            <a:spLocks noChangeArrowheads="1"/>
          </p:cNvSpPr>
          <p:nvPr/>
        </p:nvSpPr>
        <p:spPr bwMode="auto">
          <a:xfrm>
            <a:off x="0" y="27241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90130" name="Rectangle 1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90129" name="Picture 17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43504" y="3786190"/>
            <a:ext cx="2790825" cy="2266950"/>
          </a:xfrm>
          <a:prstGeom prst="rect">
            <a:avLst/>
          </a:prstGeom>
          <a:noFill/>
        </p:spPr>
      </p:pic>
      <p:sp>
        <p:nvSpPr>
          <p:cNvPr id="90131" name="Rectangle 19"/>
          <p:cNvSpPr>
            <a:spLocks noChangeArrowheads="1"/>
          </p:cNvSpPr>
          <p:nvPr/>
        </p:nvSpPr>
        <p:spPr bwMode="auto">
          <a:xfrm>
            <a:off x="0" y="27241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1" name="Стрелка вправо 20"/>
          <p:cNvSpPr/>
          <p:nvPr/>
        </p:nvSpPr>
        <p:spPr>
          <a:xfrm>
            <a:off x="3428992" y="2071678"/>
            <a:ext cx="1000132" cy="357190"/>
          </a:xfrm>
          <a:prstGeom prst="righ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трелка вправо 21"/>
          <p:cNvSpPr/>
          <p:nvPr/>
        </p:nvSpPr>
        <p:spPr>
          <a:xfrm>
            <a:off x="3714744" y="4857760"/>
            <a:ext cx="1214446" cy="357190"/>
          </a:xfrm>
          <a:prstGeom prst="righ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0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0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0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0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0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0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0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0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90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0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0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90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0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0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0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0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0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90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90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90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90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500438"/>
            <a:ext cx="4504727" cy="2300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785794"/>
            <a:ext cx="4429156" cy="20132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710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47105" name="Picture 1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0628" y="1500174"/>
            <a:ext cx="3476625" cy="619125"/>
          </a:xfrm>
          <a:prstGeom prst="rect">
            <a:avLst/>
          </a:prstGeom>
          <a:noFill/>
        </p:spPr>
      </p:pic>
      <p:sp>
        <p:nvSpPr>
          <p:cNvPr id="47109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47108" name="Picture 4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86182" y="2500306"/>
            <a:ext cx="5048250" cy="1104900"/>
          </a:xfrm>
          <a:prstGeom prst="rect">
            <a:avLst/>
          </a:prstGeom>
          <a:noFill/>
        </p:spPr>
      </p:pic>
      <p:sp>
        <p:nvSpPr>
          <p:cNvPr id="47110" name="Rectangle 6"/>
          <p:cNvSpPr>
            <a:spLocks noChangeArrowheads="1"/>
          </p:cNvSpPr>
          <p:nvPr/>
        </p:nvSpPr>
        <p:spPr bwMode="auto">
          <a:xfrm>
            <a:off x="0" y="15621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2000" y="4071942"/>
            <a:ext cx="4457700" cy="1343025"/>
          </a:xfrm>
          <a:prstGeom prst="rect">
            <a:avLst/>
          </a:prstGeom>
          <a:noFill/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18002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14282" y="142852"/>
            <a:ext cx="89297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Опыт  Штерна  по  определению  скоростей  молекул ( 1920 год )</a:t>
            </a:r>
            <a:endParaRPr lang="ru-RU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2000"/>
                                        <p:tgtEl>
                                          <p:spTgt spid="46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7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7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7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7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7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7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b="1" dirty="0">
                <a:solidFill>
                  <a:srgbClr val="FF0000"/>
                </a:solidFill>
              </a:rPr>
              <a:t>Как изменится давление газа на стенки сосуда, если</a:t>
            </a:r>
            <a:r>
              <a:rPr lang="en-US" sz="4000" b="1" dirty="0">
                <a:solidFill>
                  <a:srgbClr val="FF0000"/>
                </a:solidFill>
                <a:cs typeface="Arial" charset="0"/>
              </a:rPr>
              <a:t>: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ru-RU" sz="2600" b="1" dirty="0">
                <a:solidFill>
                  <a:srgbClr val="002060"/>
                </a:solidFill>
              </a:rPr>
              <a:t>масса молекулы увеличится в 3 раза </a:t>
            </a:r>
          </a:p>
          <a:p>
            <a:pPr>
              <a:lnSpc>
                <a:spcPct val="90000"/>
              </a:lnSpc>
            </a:pPr>
            <a:r>
              <a:rPr lang="ru-RU" sz="2600" b="1" dirty="0">
                <a:solidFill>
                  <a:srgbClr val="002060"/>
                </a:solidFill>
              </a:rPr>
              <a:t>концентрация молекул уменьшится в 4 раза</a:t>
            </a:r>
          </a:p>
          <a:p>
            <a:pPr>
              <a:lnSpc>
                <a:spcPct val="90000"/>
              </a:lnSpc>
            </a:pPr>
            <a:r>
              <a:rPr lang="ru-RU" sz="2600" b="1" dirty="0">
                <a:solidFill>
                  <a:srgbClr val="002060"/>
                </a:solidFill>
              </a:rPr>
              <a:t>скорость движения молекул увеличится в 2 раза </a:t>
            </a:r>
          </a:p>
          <a:p>
            <a:pPr>
              <a:lnSpc>
                <a:spcPct val="90000"/>
              </a:lnSpc>
            </a:pPr>
            <a:r>
              <a:rPr lang="ru-RU" sz="2600" b="1" dirty="0">
                <a:solidFill>
                  <a:srgbClr val="002060"/>
                </a:solidFill>
              </a:rPr>
              <a:t>объем увеличится в 5 раз</a:t>
            </a:r>
          </a:p>
          <a:p>
            <a:pPr>
              <a:lnSpc>
                <a:spcPct val="90000"/>
              </a:lnSpc>
            </a:pPr>
            <a:r>
              <a:rPr lang="ru-RU" sz="2600" b="1" dirty="0">
                <a:solidFill>
                  <a:srgbClr val="002060"/>
                </a:solidFill>
              </a:rPr>
              <a:t>масса молекулы уменьшится в 4 раза, а концентрация увеличится в 2 раза </a:t>
            </a:r>
          </a:p>
          <a:p>
            <a:pPr>
              <a:lnSpc>
                <a:spcPct val="90000"/>
              </a:lnSpc>
            </a:pPr>
            <a:r>
              <a:rPr lang="ru-RU" sz="2600" b="1" dirty="0">
                <a:solidFill>
                  <a:srgbClr val="002060"/>
                </a:solidFill>
              </a:rPr>
              <a:t>масса молекулы увеличится в 2 раза, а скорость движения молекул увеличится в 3 раза</a:t>
            </a:r>
          </a:p>
          <a:p>
            <a:pPr>
              <a:lnSpc>
                <a:spcPct val="90000"/>
              </a:lnSpc>
            </a:pPr>
            <a:r>
              <a:rPr lang="ru-RU" sz="2600" b="1" dirty="0">
                <a:solidFill>
                  <a:srgbClr val="002060"/>
                </a:solidFill>
              </a:rPr>
              <a:t>концентрация молекул увеличится в 3 раза, скорость движения молекул уменьшится в 3 раза</a:t>
            </a:r>
          </a:p>
          <a:p>
            <a:pPr>
              <a:lnSpc>
                <a:spcPct val="90000"/>
              </a:lnSpc>
            </a:pPr>
            <a:endParaRPr lang="ru-RU" sz="26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75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75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7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7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7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7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7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7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7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7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7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7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75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75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675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75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75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675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75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75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675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5786" y="500042"/>
            <a:ext cx="807249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  </a:t>
            </a:r>
            <a:r>
              <a:rPr lang="ru-RU" sz="2400" b="1" i="1" u="sng" dirty="0" smtClean="0">
                <a:solidFill>
                  <a:srgbClr val="FF0000"/>
                </a:solidFill>
              </a:rPr>
              <a:t>Газы  являются  идеальными  в  двух  случаях :</a:t>
            </a:r>
          </a:p>
          <a:p>
            <a:endParaRPr lang="ru-RU" sz="2400" b="1" dirty="0" smtClean="0">
              <a:solidFill>
                <a:srgbClr val="FF0000"/>
              </a:solidFill>
            </a:endParaRPr>
          </a:p>
          <a:p>
            <a:r>
              <a:rPr lang="ru-RU" sz="2400" b="1" dirty="0" smtClean="0">
                <a:solidFill>
                  <a:srgbClr val="FF0000"/>
                </a:solidFill>
              </a:rPr>
              <a:t>1.При  невысоких  давлениях.</a:t>
            </a:r>
          </a:p>
          <a:p>
            <a:endParaRPr lang="ru-RU" sz="2400" b="1" dirty="0" smtClean="0">
              <a:solidFill>
                <a:srgbClr val="FF0000"/>
              </a:solidFill>
            </a:endParaRPr>
          </a:p>
          <a:p>
            <a:r>
              <a:rPr lang="ru-RU" sz="2400" b="1" dirty="0" smtClean="0">
                <a:solidFill>
                  <a:srgbClr val="FF0000"/>
                </a:solidFill>
              </a:rPr>
              <a:t>2.При не  слишком  низких  температурах.</a:t>
            </a:r>
          </a:p>
          <a:p>
            <a:endParaRPr lang="ru-RU" sz="2400" b="1" dirty="0" smtClean="0">
              <a:solidFill>
                <a:srgbClr val="FF0000"/>
              </a:solidFill>
            </a:endParaRPr>
          </a:p>
          <a:p>
            <a:endParaRPr lang="ru-RU" sz="2400" b="1" dirty="0" smtClean="0">
              <a:solidFill>
                <a:srgbClr val="FF0000"/>
              </a:solidFill>
            </a:endParaRPr>
          </a:p>
          <a:p>
            <a:r>
              <a:rPr lang="ru-RU" sz="2400" b="1" dirty="0" smtClean="0">
                <a:solidFill>
                  <a:srgbClr val="FF0000"/>
                </a:solidFill>
              </a:rPr>
              <a:t>При  высоких  давлениях  молекулы  газов  располагаются  близко  друг  к  другу , силы  притяжения  становятся  существенными.</a:t>
            </a:r>
          </a:p>
          <a:p>
            <a:r>
              <a:rPr lang="ru-RU" sz="2400" b="1" dirty="0" smtClean="0">
                <a:solidFill>
                  <a:srgbClr val="FF0000"/>
                </a:solidFill>
              </a:rPr>
              <a:t>При  очень  низких  температурах  кинетическая  энергия</a:t>
            </a:r>
          </a:p>
          <a:p>
            <a:r>
              <a:rPr lang="ru-RU" sz="2400" b="1" dirty="0" smtClean="0">
                <a:solidFill>
                  <a:srgbClr val="FF0000"/>
                </a:solidFill>
              </a:rPr>
              <a:t> молекул  становится  сравнимой  с  их потенциальной </a:t>
            </a:r>
          </a:p>
          <a:p>
            <a:r>
              <a:rPr lang="ru-RU" sz="2400" b="1" dirty="0" smtClean="0">
                <a:solidFill>
                  <a:srgbClr val="FF0000"/>
                </a:solidFill>
              </a:rPr>
              <a:t> энергией.</a:t>
            </a:r>
          </a:p>
          <a:p>
            <a:r>
              <a:rPr lang="ru-RU" sz="2400" b="1" dirty="0" smtClean="0">
                <a:solidFill>
                  <a:srgbClr val="FF0000"/>
                </a:solidFill>
              </a:rPr>
              <a:t> </a:t>
            </a:r>
            <a:r>
              <a:rPr lang="ru-RU" sz="2400" b="1" u="sng" dirty="0" smtClean="0">
                <a:solidFill>
                  <a:srgbClr val="002060"/>
                </a:solidFill>
              </a:rPr>
              <a:t>Газы  при  высоких  давлениях  и  низкой  температуре </a:t>
            </a:r>
          </a:p>
          <a:p>
            <a:r>
              <a:rPr lang="ru-RU" sz="2400" b="1" u="sng" dirty="0" smtClean="0">
                <a:solidFill>
                  <a:srgbClr val="002060"/>
                </a:solidFill>
              </a:rPr>
              <a:t> называются  реальными  газами.</a:t>
            </a:r>
            <a:endParaRPr lang="ru-RU" sz="2400" b="1" u="sng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8" dur="2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1" dur="2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4" dur="2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7" dur="20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 tmFilter="0,0; .5, 1; 1, 1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 tmFilter="0,0; .5, 1; 1, 1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5786" y="785794"/>
            <a:ext cx="77153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r>
              <a:rPr lang="ru-RU" b="1" dirty="0" smtClean="0">
                <a:solidFill>
                  <a:srgbClr val="002060"/>
                </a:solidFill>
              </a:rPr>
              <a:t>Физические  величины, позволяющие  отличать  один  газ  от  другого  газа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 или  одно  состояние  одного  и  того  же  газа  от  другого , называются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                                           </a:t>
            </a:r>
            <a:r>
              <a:rPr lang="ru-RU" sz="2400" b="1" i="1" u="sng" dirty="0" smtClean="0">
                <a:solidFill>
                  <a:srgbClr val="FF0000"/>
                </a:solidFill>
              </a:rPr>
              <a:t>параметрами  газа.</a:t>
            </a:r>
            <a:endParaRPr lang="ru-RU" sz="2400" b="1" i="1" u="sng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 flipH="1">
            <a:off x="357158" y="3643314"/>
            <a:ext cx="1500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85720" y="3286124"/>
            <a:ext cx="2000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Параметры  газа</a:t>
            </a:r>
            <a:endParaRPr lang="ru-RU" b="1" dirty="0">
              <a:solidFill>
                <a:srgbClr val="002060"/>
              </a:solidFill>
            </a:endParaRPr>
          </a:p>
        </p:txBody>
      </p:sp>
      <p:cxnSp>
        <p:nvCxnSpPr>
          <p:cNvPr id="7" name="Прямая со стрелкой 6"/>
          <p:cNvCxnSpPr/>
          <p:nvPr/>
        </p:nvCxnSpPr>
        <p:spPr>
          <a:xfrm flipV="1">
            <a:off x="2071670" y="2857496"/>
            <a:ext cx="928694" cy="64294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000364" y="2643182"/>
            <a:ext cx="2286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микроскопические</a:t>
            </a:r>
            <a:endParaRPr lang="ru-RU" b="1" dirty="0">
              <a:solidFill>
                <a:srgbClr val="002060"/>
              </a:solidFill>
            </a:endParaRPr>
          </a:p>
        </p:txBody>
      </p:sp>
      <p:cxnSp>
        <p:nvCxnSpPr>
          <p:cNvPr id="10" name="Прямая со стрелкой 9"/>
          <p:cNvCxnSpPr/>
          <p:nvPr/>
        </p:nvCxnSpPr>
        <p:spPr>
          <a:xfrm rot="5400000" flipH="1" flipV="1">
            <a:off x="4964909" y="2393149"/>
            <a:ext cx="500066" cy="42862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429256" y="2143116"/>
            <a:ext cx="2500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Масса  молекулы ( </a:t>
            </a:r>
            <a:r>
              <a:rPr lang="en-US" b="1" dirty="0" smtClean="0">
                <a:solidFill>
                  <a:srgbClr val="002060"/>
                </a:solidFill>
              </a:rPr>
              <a:t>m</a:t>
            </a:r>
            <a:r>
              <a:rPr lang="en-US" sz="1000" b="1" dirty="0" smtClean="0">
                <a:solidFill>
                  <a:srgbClr val="002060"/>
                </a:solidFill>
              </a:rPr>
              <a:t>0</a:t>
            </a:r>
            <a:r>
              <a:rPr lang="en-US" b="1" dirty="0" smtClean="0">
                <a:solidFill>
                  <a:srgbClr val="002060"/>
                </a:solidFill>
              </a:rPr>
              <a:t> )</a:t>
            </a:r>
            <a:endParaRPr lang="ru-RU" b="1" dirty="0">
              <a:solidFill>
                <a:srgbClr val="002060"/>
              </a:solidFill>
            </a:endParaRPr>
          </a:p>
        </p:txBody>
      </p:sp>
      <p:cxnSp>
        <p:nvCxnSpPr>
          <p:cNvPr id="14" name="Прямая со стрелкой 13"/>
          <p:cNvCxnSpPr/>
          <p:nvPr/>
        </p:nvCxnSpPr>
        <p:spPr>
          <a:xfrm flipV="1">
            <a:off x="5000628" y="2786058"/>
            <a:ext cx="428628" cy="7143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5429256" y="2643182"/>
            <a:ext cx="2286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Число  молекул (</a:t>
            </a:r>
            <a:r>
              <a:rPr lang="en-US" b="1" dirty="0" smtClean="0">
                <a:solidFill>
                  <a:srgbClr val="002060"/>
                </a:solidFill>
              </a:rPr>
              <a:t>N)</a:t>
            </a:r>
            <a:endParaRPr lang="ru-RU" b="1" dirty="0">
              <a:solidFill>
                <a:srgbClr val="002060"/>
              </a:solidFill>
            </a:endParaRPr>
          </a:p>
        </p:txBody>
      </p:sp>
      <p:cxnSp>
        <p:nvCxnSpPr>
          <p:cNvPr id="18" name="Прямая со стрелкой 17"/>
          <p:cNvCxnSpPr/>
          <p:nvPr/>
        </p:nvCxnSpPr>
        <p:spPr>
          <a:xfrm rot="16200000" flipH="1">
            <a:off x="5000628" y="2857496"/>
            <a:ext cx="428628" cy="42862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5500694" y="3071810"/>
            <a:ext cx="2571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Скорость  молекул (</a:t>
            </a:r>
            <a:r>
              <a:rPr lang="en-US" b="1" dirty="0" smtClean="0">
                <a:solidFill>
                  <a:srgbClr val="002060"/>
                </a:solidFill>
              </a:rPr>
              <a:t>v)</a:t>
            </a:r>
            <a:endParaRPr lang="ru-RU" b="1" dirty="0">
              <a:solidFill>
                <a:srgbClr val="002060"/>
              </a:solidFill>
            </a:endParaRPr>
          </a:p>
        </p:txBody>
      </p:sp>
      <p:cxnSp>
        <p:nvCxnSpPr>
          <p:cNvPr id="24" name="Прямая со стрелкой 23"/>
          <p:cNvCxnSpPr/>
          <p:nvPr/>
        </p:nvCxnSpPr>
        <p:spPr>
          <a:xfrm rot="16200000" flipH="1">
            <a:off x="4750595" y="3107529"/>
            <a:ext cx="928694" cy="42862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5572132" y="3571876"/>
            <a:ext cx="33575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Кинетическая  энергия  одной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 молекулы (</a:t>
            </a:r>
            <a:r>
              <a:rPr lang="en-US" b="1" dirty="0" err="1" smtClean="0">
                <a:solidFill>
                  <a:srgbClr val="002060"/>
                </a:solidFill>
              </a:rPr>
              <a:t>E</a:t>
            </a:r>
            <a:r>
              <a:rPr lang="en-US" sz="1400" b="1" dirty="0" err="1" smtClean="0">
                <a:solidFill>
                  <a:srgbClr val="002060"/>
                </a:solidFill>
              </a:rPr>
              <a:t>k</a:t>
            </a:r>
            <a:r>
              <a:rPr lang="en-US" b="1" dirty="0" smtClean="0">
                <a:solidFill>
                  <a:srgbClr val="002060"/>
                </a:solidFill>
              </a:rPr>
              <a:t>)</a:t>
            </a:r>
            <a:endParaRPr lang="ru-RU" sz="1400" b="1" dirty="0">
              <a:solidFill>
                <a:srgbClr val="002060"/>
              </a:solidFill>
            </a:endParaRPr>
          </a:p>
        </p:txBody>
      </p:sp>
      <p:cxnSp>
        <p:nvCxnSpPr>
          <p:cNvPr id="27" name="Прямая со стрелкой 26"/>
          <p:cNvCxnSpPr/>
          <p:nvPr/>
        </p:nvCxnSpPr>
        <p:spPr>
          <a:xfrm rot="16200000" flipH="1">
            <a:off x="1714480" y="3857628"/>
            <a:ext cx="1857388" cy="114300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3286116" y="5143512"/>
            <a:ext cx="2286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макроскопические</a:t>
            </a:r>
            <a:endParaRPr lang="ru-RU" b="1" dirty="0">
              <a:solidFill>
                <a:srgbClr val="002060"/>
              </a:solidFill>
            </a:endParaRPr>
          </a:p>
        </p:txBody>
      </p:sp>
      <p:cxnSp>
        <p:nvCxnSpPr>
          <p:cNvPr id="30" name="Прямая со стрелкой 29"/>
          <p:cNvCxnSpPr/>
          <p:nvPr/>
        </p:nvCxnSpPr>
        <p:spPr>
          <a:xfrm rot="5400000" flipH="1" flipV="1">
            <a:off x="5250661" y="4893479"/>
            <a:ext cx="428628" cy="35719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5643570" y="4714884"/>
            <a:ext cx="1714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Давление (Р )</a:t>
            </a:r>
            <a:endParaRPr lang="ru-RU" b="1" dirty="0">
              <a:solidFill>
                <a:srgbClr val="002060"/>
              </a:solidFill>
            </a:endParaRPr>
          </a:p>
        </p:txBody>
      </p:sp>
      <p:cxnSp>
        <p:nvCxnSpPr>
          <p:cNvPr id="33" name="Прямая со стрелкой 32"/>
          <p:cNvCxnSpPr/>
          <p:nvPr/>
        </p:nvCxnSpPr>
        <p:spPr>
          <a:xfrm>
            <a:off x="5286380" y="5286388"/>
            <a:ext cx="357190" cy="158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5643570" y="5072074"/>
            <a:ext cx="1571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Объем (</a:t>
            </a:r>
            <a:r>
              <a:rPr lang="en-US" b="1" dirty="0" smtClean="0">
                <a:solidFill>
                  <a:srgbClr val="002060"/>
                </a:solidFill>
              </a:rPr>
              <a:t>V)</a:t>
            </a:r>
            <a:endParaRPr lang="ru-RU" b="1" dirty="0">
              <a:solidFill>
                <a:srgbClr val="002060"/>
              </a:solidFill>
            </a:endParaRPr>
          </a:p>
        </p:txBody>
      </p:sp>
      <p:cxnSp>
        <p:nvCxnSpPr>
          <p:cNvPr id="36" name="Прямая со стрелкой 35"/>
          <p:cNvCxnSpPr/>
          <p:nvPr/>
        </p:nvCxnSpPr>
        <p:spPr>
          <a:xfrm rot="16200000" flipH="1">
            <a:off x="5214942" y="5357826"/>
            <a:ext cx="428628" cy="28575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5643570" y="5572140"/>
            <a:ext cx="1857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Температура (</a:t>
            </a:r>
            <a:r>
              <a:rPr lang="en-US" b="1" dirty="0" smtClean="0">
                <a:solidFill>
                  <a:srgbClr val="002060"/>
                </a:solidFill>
              </a:rPr>
              <a:t>T)</a:t>
            </a:r>
            <a:endParaRPr lang="ru-RU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6" grpId="0"/>
      <p:bldP spid="20" grpId="0"/>
      <p:bldP spid="25" grpId="0"/>
      <p:bldP spid="28" grpId="0"/>
      <p:bldP spid="31" grpId="0"/>
      <p:bldP spid="34" grpId="0"/>
      <p:bldP spid="3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596" y="714356"/>
            <a:ext cx="8358246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smtClean="0">
                <a:solidFill>
                  <a:srgbClr val="002060"/>
                </a:solidFill>
              </a:rPr>
              <a:t>Измерив  макроскопические  параметры  газа  с  помощью  специальных  приборов </a:t>
            </a:r>
            <a:r>
              <a:rPr lang="ru-RU" b="1" i="1" u="sng" dirty="0" smtClean="0">
                <a:solidFill>
                  <a:srgbClr val="002060"/>
                </a:solidFill>
              </a:rPr>
              <a:t>( манометров, барометров, линеек, термометров </a:t>
            </a:r>
            <a:r>
              <a:rPr lang="ru-RU" b="1" dirty="0" smtClean="0">
                <a:solidFill>
                  <a:srgbClr val="002060"/>
                </a:solidFill>
              </a:rPr>
              <a:t>), по  формулам  </a:t>
            </a:r>
            <a:r>
              <a:rPr lang="ru-RU" b="1" i="1" u="sng" dirty="0" smtClean="0">
                <a:solidFill>
                  <a:srgbClr val="002060"/>
                </a:solidFill>
              </a:rPr>
              <a:t>можно  вычислить  </a:t>
            </a:r>
            <a:r>
              <a:rPr lang="ru-RU" b="1" dirty="0" smtClean="0">
                <a:solidFill>
                  <a:srgbClr val="002060"/>
                </a:solidFill>
              </a:rPr>
              <a:t>микроскопические  параметры  идеальных  газов.</a:t>
            </a:r>
          </a:p>
          <a:p>
            <a:endParaRPr lang="ru-RU" dirty="0" smtClean="0">
              <a:solidFill>
                <a:srgbClr val="002060"/>
              </a:solidFill>
            </a:endParaRPr>
          </a:p>
          <a:p>
            <a:endParaRPr lang="ru-RU" dirty="0" smtClean="0">
              <a:solidFill>
                <a:srgbClr val="FF0000"/>
              </a:solidFill>
            </a:endParaRPr>
          </a:p>
          <a:p>
            <a:endParaRPr lang="ru-RU" dirty="0" smtClean="0">
              <a:solidFill>
                <a:srgbClr val="FF0000"/>
              </a:solidFill>
            </a:endParaRPr>
          </a:p>
          <a:p>
            <a:endParaRPr lang="ru-RU" dirty="0" smtClean="0">
              <a:solidFill>
                <a:srgbClr val="FF0000"/>
              </a:solidFill>
            </a:endParaRPr>
          </a:p>
          <a:p>
            <a:endParaRPr lang="ru-RU" dirty="0" smtClean="0">
              <a:solidFill>
                <a:srgbClr val="FF0000"/>
              </a:solidFill>
            </a:endParaRPr>
          </a:p>
          <a:p>
            <a:r>
              <a:rPr lang="ru-RU" b="1" dirty="0" smtClean="0">
                <a:solidFill>
                  <a:srgbClr val="002060"/>
                </a:solidFill>
              </a:rPr>
              <a:t>Особенно  важное  значение  для  вычисления  микроскопических  параметров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 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имеют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sz="4800" b="1" i="1" u="sng" dirty="0" smtClean="0">
                <a:solidFill>
                  <a:srgbClr val="FF0000"/>
                </a:solidFill>
              </a:rPr>
              <a:t>температура  и  давление  </a:t>
            </a:r>
            <a:endParaRPr lang="ru-RU" sz="4800" b="1" i="1" u="sng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3000" tmFilter="0, 0; .2, .5; .8, .5; 1, 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1500" autoRev="1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68413"/>
            <a:ext cx="8964613" cy="4857750"/>
          </a:xfrm>
        </p:spPr>
        <p:txBody>
          <a:bodyPr/>
          <a:lstStyle/>
          <a:p>
            <a:pPr>
              <a:buFontTx/>
              <a:buNone/>
            </a:pPr>
            <a:r>
              <a:rPr lang="ru-RU" sz="2800" dirty="0">
                <a:solidFill>
                  <a:srgbClr val="003366"/>
                </a:solidFill>
              </a:rPr>
              <a:t>     </a:t>
            </a:r>
            <a:r>
              <a:rPr lang="ru-RU" b="1" i="1" dirty="0">
                <a:solidFill>
                  <a:srgbClr val="FF0000"/>
                </a:solidFill>
              </a:rPr>
              <a:t>Температура характеризует степень </a:t>
            </a:r>
            <a:r>
              <a:rPr lang="ru-RU" b="1" dirty="0" err="1">
                <a:solidFill>
                  <a:srgbClr val="FF0000"/>
                </a:solidFill>
              </a:rPr>
              <a:t>нагретости</a:t>
            </a:r>
            <a:r>
              <a:rPr lang="ru-RU" b="1" dirty="0">
                <a:solidFill>
                  <a:srgbClr val="FF0000"/>
                </a:solidFill>
              </a:rPr>
              <a:t> тела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>
                <a:solidFill>
                  <a:srgbClr val="003366"/>
                </a:solidFill>
              </a:rPr>
              <a:t>(</a:t>
            </a:r>
            <a:r>
              <a:rPr lang="ru-RU" b="1" u="sng" dirty="0">
                <a:solidFill>
                  <a:srgbClr val="002060"/>
                </a:solidFill>
              </a:rPr>
              <a:t>холодное, теплое, горячее</a:t>
            </a:r>
            <a:r>
              <a:rPr lang="ru-RU" dirty="0">
                <a:solidFill>
                  <a:srgbClr val="003366"/>
                </a:solidFill>
              </a:rPr>
              <a:t>).</a:t>
            </a:r>
          </a:p>
        </p:txBody>
      </p:sp>
      <p:pic>
        <p:nvPicPr>
          <p:cNvPr id="15365" name="Picture 5" descr="16467"/>
          <p:cNvPicPr>
            <a:picLocks noChangeAspect="1" noChangeArrowheads="1"/>
          </p:cNvPicPr>
          <p:nvPr/>
        </p:nvPicPr>
        <p:blipFill>
          <a:blip r:embed="rId2"/>
          <a:srcRect l="10866" b="31496"/>
          <a:stretch>
            <a:fillRect/>
          </a:stretch>
        </p:blipFill>
        <p:spPr bwMode="auto">
          <a:xfrm>
            <a:off x="571472" y="3929066"/>
            <a:ext cx="4128110" cy="2379666"/>
          </a:xfrm>
          <a:prstGeom prst="rect">
            <a:avLst/>
          </a:prstGeom>
          <a:noFill/>
        </p:spPr>
      </p:pic>
      <p:pic>
        <p:nvPicPr>
          <p:cNvPr id="15366" name="Picture 6" descr="198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86380" y="2714620"/>
            <a:ext cx="3538429" cy="28654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20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20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596" y="357166"/>
            <a:ext cx="8229600" cy="6143668"/>
          </a:xfrm>
        </p:spPr>
        <p:txBody>
          <a:bodyPr/>
          <a:lstStyle/>
          <a:p>
            <a:pPr>
              <a:buNone/>
            </a:pPr>
            <a:r>
              <a:rPr lang="ru-RU" sz="2400" b="1" dirty="0" smtClean="0">
                <a:solidFill>
                  <a:srgbClr val="FF0000"/>
                </a:solidFill>
              </a:rPr>
              <a:t> </a:t>
            </a:r>
          </a:p>
          <a:p>
            <a:pPr>
              <a:buNone/>
            </a:pPr>
            <a:endParaRPr lang="ru-RU" sz="2400" b="1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ru-RU" sz="2400" b="1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ru-RU" sz="2400" b="1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ru-RU" sz="2400" b="1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ru-RU" sz="2400" b="1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ru-RU" sz="2400" b="1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ru-RU" sz="2400" b="1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ru-RU" sz="2400" b="1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ru-RU" sz="2400" b="1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ru-RU" sz="2400" b="1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ru-RU" sz="2400" b="1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ru-RU" sz="2400" b="1" dirty="0" smtClean="0">
              <a:solidFill>
                <a:srgbClr val="FF0000"/>
              </a:solidFill>
            </a:endParaRPr>
          </a:p>
        </p:txBody>
      </p:sp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2214546" y="1714488"/>
            <a:ext cx="1152525" cy="7921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b="1" dirty="0"/>
              <a:t>1 тело</a:t>
            </a:r>
          </a:p>
          <a:p>
            <a:pPr algn="ctr"/>
            <a:r>
              <a:rPr lang="en-US" b="1" dirty="0"/>
              <a:t>t</a:t>
            </a:r>
            <a:r>
              <a:rPr lang="en-US" sz="900" b="1" dirty="0"/>
              <a:t>1</a:t>
            </a:r>
            <a:endParaRPr lang="ru-RU" sz="900" b="1" dirty="0"/>
          </a:p>
        </p:txBody>
      </p:sp>
      <p:sp>
        <p:nvSpPr>
          <p:cNvPr id="18442" name="Rectangle 10"/>
          <p:cNvSpPr>
            <a:spLocks noChangeArrowheads="1"/>
          </p:cNvSpPr>
          <p:nvPr/>
        </p:nvSpPr>
        <p:spPr bwMode="auto">
          <a:xfrm>
            <a:off x="2786050" y="3857628"/>
            <a:ext cx="1152525" cy="7921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dirty="0"/>
              <a:t>1 тело</a:t>
            </a:r>
          </a:p>
          <a:p>
            <a:pPr algn="ctr"/>
            <a:r>
              <a:rPr lang="en-US" dirty="0"/>
              <a:t>t</a:t>
            </a:r>
            <a:r>
              <a:rPr lang="en-US" sz="900" dirty="0"/>
              <a:t>1</a:t>
            </a:r>
            <a:endParaRPr lang="ru-RU" sz="900" dirty="0"/>
          </a:p>
        </p:txBody>
      </p:sp>
      <p:sp>
        <p:nvSpPr>
          <p:cNvPr id="18445" name="Rectangle 13"/>
          <p:cNvSpPr>
            <a:spLocks noChangeArrowheads="1"/>
          </p:cNvSpPr>
          <p:nvPr/>
        </p:nvSpPr>
        <p:spPr bwMode="auto">
          <a:xfrm>
            <a:off x="4429124" y="1714488"/>
            <a:ext cx="1152525" cy="7921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b="1" dirty="0"/>
              <a:t>2</a:t>
            </a:r>
            <a:r>
              <a:rPr lang="ru-RU" b="1" dirty="0"/>
              <a:t> тело</a:t>
            </a:r>
          </a:p>
          <a:p>
            <a:pPr algn="ctr"/>
            <a:r>
              <a:rPr lang="en-US" b="1" dirty="0"/>
              <a:t>t</a:t>
            </a:r>
            <a:r>
              <a:rPr lang="en-US" sz="900" b="1" dirty="0"/>
              <a:t>2</a:t>
            </a:r>
            <a:endParaRPr lang="ru-RU" sz="900" b="1" dirty="0"/>
          </a:p>
        </p:txBody>
      </p:sp>
      <p:sp>
        <p:nvSpPr>
          <p:cNvPr id="18446" name="Rectangle 14"/>
          <p:cNvSpPr>
            <a:spLocks noChangeArrowheads="1"/>
          </p:cNvSpPr>
          <p:nvPr/>
        </p:nvSpPr>
        <p:spPr bwMode="auto">
          <a:xfrm>
            <a:off x="3929058" y="3857628"/>
            <a:ext cx="1152525" cy="7921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dirty="0"/>
              <a:t>2</a:t>
            </a:r>
            <a:r>
              <a:rPr lang="ru-RU" dirty="0"/>
              <a:t> тело</a:t>
            </a:r>
          </a:p>
          <a:p>
            <a:pPr algn="ctr"/>
            <a:r>
              <a:rPr lang="en-US" dirty="0"/>
              <a:t>t</a:t>
            </a:r>
            <a:r>
              <a:rPr lang="en-US" sz="900" dirty="0"/>
              <a:t>2</a:t>
            </a:r>
            <a:endParaRPr lang="ru-RU" sz="900" dirty="0"/>
          </a:p>
        </p:txBody>
      </p:sp>
      <p:sp>
        <p:nvSpPr>
          <p:cNvPr id="18448" name="Line 16"/>
          <p:cNvSpPr>
            <a:spLocks noChangeShapeType="1"/>
          </p:cNvSpPr>
          <p:nvPr/>
        </p:nvSpPr>
        <p:spPr bwMode="auto">
          <a:xfrm>
            <a:off x="3643306" y="2143116"/>
            <a:ext cx="36036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8450" name="Text Box 18"/>
          <p:cNvSpPr txBox="1">
            <a:spLocks noChangeArrowheads="1"/>
          </p:cNvSpPr>
          <p:nvPr/>
        </p:nvSpPr>
        <p:spPr bwMode="auto">
          <a:xfrm>
            <a:off x="3357554" y="1142984"/>
            <a:ext cx="901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 dirty="0"/>
              <a:t>t</a:t>
            </a:r>
            <a:r>
              <a:rPr lang="en-US" sz="1200" b="1" dirty="0"/>
              <a:t>1</a:t>
            </a:r>
            <a:r>
              <a:rPr lang="en-US" sz="2400" b="1" dirty="0"/>
              <a:t> &gt; t</a:t>
            </a:r>
            <a:r>
              <a:rPr lang="en-US" sz="1200" b="1" dirty="0"/>
              <a:t>2</a:t>
            </a:r>
            <a:endParaRPr lang="ru-RU" sz="1200" b="1" dirty="0"/>
          </a:p>
        </p:txBody>
      </p:sp>
      <p:sp>
        <p:nvSpPr>
          <p:cNvPr id="18451" name="Text Box 19"/>
          <p:cNvSpPr txBox="1">
            <a:spLocks noChangeArrowheads="1"/>
          </p:cNvSpPr>
          <p:nvPr/>
        </p:nvSpPr>
        <p:spPr bwMode="auto">
          <a:xfrm>
            <a:off x="3571868" y="1571612"/>
            <a:ext cx="46679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 b="1" dirty="0" smtClean="0"/>
              <a:t>Q</a:t>
            </a:r>
            <a:endParaRPr lang="ru-RU" sz="3200" b="1" dirty="0"/>
          </a:p>
        </p:txBody>
      </p:sp>
      <p:sp>
        <p:nvSpPr>
          <p:cNvPr id="18454" name="Text Box 22"/>
          <p:cNvSpPr txBox="1">
            <a:spLocks noChangeArrowheads="1"/>
          </p:cNvSpPr>
          <p:nvPr/>
        </p:nvSpPr>
        <p:spPr bwMode="auto">
          <a:xfrm>
            <a:off x="3428992" y="3214686"/>
            <a:ext cx="901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 dirty="0"/>
              <a:t>t</a:t>
            </a:r>
            <a:r>
              <a:rPr lang="en-US" sz="1200" b="1" dirty="0"/>
              <a:t>1</a:t>
            </a:r>
            <a:r>
              <a:rPr lang="en-US" sz="2400" b="1" dirty="0"/>
              <a:t> = t</a:t>
            </a:r>
            <a:r>
              <a:rPr lang="en-US" sz="1200" b="1" dirty="0"/>
              <a:t>2</a:t>
            </a:r>
            <a:endParaRPr lang="ru-RU" sz="1200" b="1" dirty="0"/>
          </a:p>
        </p:txBody>
      </p:sp>
      <p:sp>
        <p:nvSpPr>
          <p:cNvPr id="18455" name="Text Box 23"/>
          <p:cNvSpPr txBox="1">
            <a:spLocks noChangeArrowheads="1"/>
          </p:cNvSpPr>
          <p:nvPr/>
        </p:nvSpPr>
        <p:spPr bwMode="auto">
          <a:xfrm>
            <a:off x="2928926" y="2714620"/>
            <a:ext cx="182261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</a:rPr>
              <a:t>теплообмен</a:t>
            </a:r>
          </a:p>
        </p:txBody>
      </p:sp>
      <p:sp>
        <p:nvSpPr>
          <p:cNvPr id="18457" name="Text Box 25"/>
          <p:cNvSpPr txBox="1">
            <a:spLocks noChangeArrowheads="1"/>
          </p:cNvSpPr>
          <p:nvPr/>
        </p:nvSpPr>
        <p:spPr bwMode="auto">
          <a:xfrm>
            <a:off x="2643174" y="4714884"/>
            <a:ext cx="305853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 b="1" u="sng" dirty="0">
                <a:solidFill>
                  <a:srgbClr val="FF0000"/>
                </a:solidFill>
              </a:rPr>
              <a:t>тепловое равновесие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14348" y="5500702"/>
            <a:ext cx="807249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 В состоянии  теплового  равновесия  все  тела </a:t>
            </a:r>
          </a:p>
          <a:p>
            <a:r>
              <a:rPr lang="ru-RU" sz="2800" b="1" dirty="0" smtClean="0">
                <a:solidFill>
                  <a:srgbClr val="FF0000"/>
                </a:solidFill>
              </a:rPr>
              <a:t> имеют  </a:t>
            </a:r>
            <a:r>
              <a:rPr lang="ru-RU" sz="2800" b="1" smtClean="0">
                <a:solidFill>
                  <a:srgbClr val="FF0000"/>
                </a:solidFill>
              </a:rPr>
              <a:t>одинаковую  температуру</a:t>
            </a:r>
            <a:endParaRPr lang="ru-RU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436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436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843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84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4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4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84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4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84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4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4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84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84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4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84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84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84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8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84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84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84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84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84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84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8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8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8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84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84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8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84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84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8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84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84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8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84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84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8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84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84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18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 tmFilter="0,0; .5, 1; 1, 1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 tmFilter="0,0; .5, 1; 1, 1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6" grpId="0" build="allAtOnce" animBg="1"/>
      <p:bldP spid="18442" grpId="0" animBg="1"/>
      <p:bldP spid="18445" grpId="0" animBg="1"/>
      <p:bldP spid="18446" grpId="0" animBg="1"/>
      <p:bldP spid="18448" grpId="0" animBg="1"/>
      <p:bldP spid="18454" grpId="0"/>
      <p:bldP spid="18457" grpId="0"/>
    </p:bldLst>
  </p:timing>
</p:sld>
</file>

<file path=ppt/theme/theme1.xml><?xml version="1.0" encoding="utf-8"?>
<a:theme xmlns:a="http://schemas.openxmlformats.org/drawingml/2006/main" name="Тема Office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373</TotalTime>
  <Words>1188</Words>
  <Application>Microsoft Office PowerPoint</Application>
  <PresentationFormat>Экран (4:3)</PresentationFormat>
  <Paragraphs>198</Paragraphs>
  <Slides>45</Slides>
  <Notes>4</Notes>
  <HiddenSlides>0</HiddenSlides>
  <MMClips>4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45</vt:i4>
      </vt:variant>
    </vt:vector>
  </HeadingPairs>
  <TitlesOfParts>
    <vt:vector size="46" baseType="lpstr">
      <vt:lpstr>Тема Office</vt:lpstr>
      <vt:lpstr>Слайд 1</vt:lpstr>
      <vt:lpstr>Слайд 2</vt:lpstr>
      <vt:lpstr>Установите соответствие: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Температурная  шкала  Цельсия</vt:lpstr>
      <vt:lpstr>Температурная шкала Кельвина</vt:lpstr>
      <vt:lpstr>Слайд 24</vt:lpstr>
      <vt:lpstr>Шкала Фаренгейта </vt:lpstr>
      <vt:lpstr>Переходы из разных шкал </vt:lpstr>
      <vt:lpstr>Слайд 27</vt:lpstr>
      <vt:lpstr>Шкала Реомюра </vt:lpstr>
      <vt:lpstr>Слайд 29</vt:lpstr>
      <vt:lpstr>Это интересно знать</vt:lpstr>
      <vt:lpstr>Любопытно, что</vt:lpstr>
      <vt:lpstr>Д.Бернулли (1700-82)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Как изменится давление газа на стенки сосуда, если: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Пользователь</cp:lastModifiedBy>
  <cp:revision>116</cp:revision>
  <dcterms:created xsi:type="dcterms:W3CDTF">2002-01-04T12:20:59Z</dcterms:created>
  <dcterms:modified xsi:type="dcterms:W3CDTF">2002-01-19T21:50:52Z</dcterms:modified>
</cp:coreProperties>
</file>