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8" r:id="rId2"/>
    <p:sldId id="259" r:id="rId3"/>
    <p:sldId id="260" r:id="rId4"/>
    <p:sldId id="354" r:id="rId5"/>
    <p:sldId id="301" r:id="rId6"/>
    <p:sldId id="302" r:id="rId7"/>
    <p:sldId id="303" r:id="rId8"/>
    <p:sldId id="355" r:id="rId9"/>
    <p:sldId id="304" r:id="rId10"/>
    <p:sldId id="305" r:id="rId11"/>
    <p:sldId id="274" r:id="rId12"/>
    <p:sldId id="343" r:id="rId13"/>
    <p:sldId id="306" r:id="rId14"/>
    <p:sldId id="307" r:id="rId15"/>
    <p:sldId id="308" r:id="rId16"/>
    <p:sldId id="294" r:id="rId17"/>
    <p:sldId id="344" r:id="rId18"/>
    <p:sldId id="309" r:id="rId19"/>
    <p:sldId id="310" r:id="rId20"/>
    <p:sldId id="311" r:id="rId21"/>
    <p:sldId id="356" r:id="rId22"/>
    <p:sldId id="312" r:id="rId23"/>
    <p:sldId id="313" r:id="rId24"/>
    <p:sldId id="314" r:id="rId25"/>
    <p:sldId id="315" r:id="rId26"/>
    <p:sldId id="349" r:id="rId27"/>
    <p:sldId id="321" r:id="rId28"/>
    <p:sldId id="322" r:id="rId29"/>
    <p:sldId id="347" r:id="rId30"/>
    <p:sldId id="300" r:id="rId31"/>
    <p:sldId id="348" r:id="rId32"/>
    <p:sldId id="283" r:id="rId33"/>
    <p:sldId id="316" r:id="rId34"/>
    <p:sldId id="284" r:id="rId35"/>
    <p:sldId id="285" r:id="rId36"/>
    <p:sldId id="264" r:id="rId37"/>
    <p:sldId id="350" r:id="rId38"/>
    <p:sldId id="265" r:id="rId39"/>
    <p:sldId id="266" r:id="rId40"/>
    <p:sldId id="267" r:id="rId41"/>
    <p:sldId id="269" r:id="rId42"/>
    <p:sldId id="270" r:id="rId43"/>
    <p:sldId id="332" r:id="rId44"/>
    <p:sldId id="351" r:id="rId45"/>
    <p:sldId id="352" r:id="rId46"/>
    <p:sldId id="286" r:id="rId47"/>
    <p:sldId id="334" r:id="rId48"/>
    <p:sldId id="335" r:id="rId49"/>
    <p:sldId id="336" r:id="rId50"/>
    <p:sldId id="337" r:id="rId51"/>
    <p:sldId id="338" r:id="rId52"/>
    <p:sldId id="341" r:id="rId53"/>
    <p:sldId id="290" r:id="rId54"/>
    <p:sldId id="293" r:id="rId55"/>
    <p:sldId id="278" r:id="rId56"/>
    <p:sldId id="275" r:id="rId57"/>
    <p:sldId id="277" r:id="rId58"/>
    <p:sldId id="279" r:id="rId59"/>
    <p:sldId id="280" r:id="rId60"/>
    <p:sldId id="281" r:id="rId61"/>
    <p:sldId id="289" r:id="rId62"/>
    <p:sldId id="291" r:id="rId63"/>
    <p:sldId id="292" r:id="rId64"/>
    <p:sldId id="319" r:id="rId65"/>
    <p:sldId id="357" r:id="rId66"/>
    <p:sldId id="320" r:id="rId67"/>
    <p:sldId id="326" r:id="rId68"/>
    <p:sldId id="330" r:id="rId6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336600"/>
    <a:srgbClr val="6600CC"/>
    <a:srgbClr val="CC6600"/>
    <a:srgbClr val="993300"/>
    <a:srgbClr val="008000"/>
    <a:srgbClr val="33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22" autoAdjust="0"/>
    <p:restoredTop sz="94660"/>
  </p:normalViewPr>
  <p:slideViewPr>
    <p:cSldViewPr>
      <p:cViewPr varScale="1">
        <p:scale>
          <a:sx n="99" d="100"/>
          <a:sy n="99" d="100"/>
        </p:scale>
        <p:origin x="-3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DEB13B-6BD8-47AE-81E0-C143939539B3}" type="datetimeFigureOut">
              <a:rPr lang="ru-RU" smtClean="0"/>
              <a:pPr/>
              <a:t>07.01.2002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8D8867-3AF0-4DB8-BFF4-405D861A083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B8D8867-3AF0-4DB8-BFF4-405D861A0837}" type="slidenum">
              <a:rPr lang="ru-RU" smtClean="0"/>
              <a:pPr/>
              <a:t>43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8D1B51-B023-4BCB-86CF-0EEA1EDE7537}" type="datetimeFigureOut">
              <a:rPr lang="ru-RU" smtClean="0"/>
              <a:pPr/>
              <a:t>07.01.2002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259E05-71C6-4904-900A-727420D5DED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8D1B51-B023-4BCB-86CF-0EEA1EDE7537}" type="datetimeFigureOut">
              <a:rPr lang="ru-RU" smtClean="0"/>
              <a:pPr/>
              <a:t>07.01.2002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59E05-71C6-4904-900A-727420D5DED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enigma-project.ru/znachenie-imeni/majya" TargetMode="External"/><Relationship Id="rId2" Type="http://schemas.openxmlformats.org/officeDocument/2006/relationships/hyperlink" Target="http://enigma-project.ru/articles/shumery"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enigma-project.ru/wp-content/uploads/2010/03/sitchin.jpg" TargetMode="External"/><Relationship Id="rId1" Type="http://schemas.openxmlformats.org/officeDocument/2006/relationships/slideLayout" Target="../slideLayouts/slideLayout7.xml"/><Relationship Id="rId4" Type="http://schemas.openxmlformats.org/officeDocument/2006/relationships/hyperlink" Target="http://enigma-project.ru/video/nibiru-3"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enigma-project.ru/sonnik/kosmos/luna" TargetMode="External"/><Relationship Id="rId2" Type="http://schemas.openxmlformats.org/officeDocument/2006/relationships/hyperlink" Target="http://enigma-project.ru/sonnik/kosmos/zemlya"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vicuna.ru/index.php/sitchin/"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hyperlink" Target="http://enigma-project.ru/goroskopy/astr-sovmestimosti/kak-oprede/1987-2" TargetMode="Externa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hyperlink" Target="http://vanga.ru/nibiru_myth.html"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hyperlink" Target="http://enigma-project.ru/goroskopy/kitajskaya-astrologiya/obshhee/zvezdy" TargetMode="Externa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620688"/>
            <a:ext cx="8496944" cy="5170646"/>
          </a:xfrm>
          <a:prstGeom prst="rect">
            <a:avLst/>
          </a:prstGeom>
        </p:spPr>
        <p:txBody>
          <a:bodyPr wrap="square">
            <a:spAutoFit/>
          </a:bodyPr>
          <a:lstStyle/>
          <a:p>
            <a:pPr algn="ctr"/>
            <a:r>
              <a:rPr lang="ru-RU" sz="6600" b="1" i="1" dirty="0" err="1" smtClean="0">
                <a:solidFill>
                  <a:srgbClr val="FF0000"/>
                </a:solidFill>
              </a:rPr>
              <a:t>Нибиру</a:t>
            </a:r>
            <a:r>
              <a:rPr lang="ru-RU" sz="6600" b="1" i="1" dirty="0" smtClean="0">
                <a:solidFill>
                  <a:srgbClr val="FF0000"/>
                </a:solidFill>
              </a:rPr>
              <a:t> - </a:t>
            </a:r>
            <a:r>
              <a:rPr lang="ru-RU" sz="6600" b="1" i="1" u="sng" dirty="0" smtClean="0">
                <a:solidFill>
                  <a:srgbClr val="6600CC"/>
                </a:solidFill>
              </a:rPr>
              <a:t>планета X</a:t>
            </a:r>
            <a:r>
              <a:rPr lang="ru-RU" sz="6600" b="1" i="1" dirty="0" smtClean="0">
                <a:solidFill>
                  <a:srgbClr val="FF0000"/>
                </a:solidFill>
              </a:rPr>
              <a:t>. Правда или вымысел? Гипотезы, факты, опровержения, мнения. </a:t>
            </a:r>
            <a:endParaRPr lang="ru-RU" sz="6600" b="1" i="1" dirty="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5417"/>
            <a:ext cx="9036496"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В 2012 году во время декабрьского солнцестояния Солнце окажется в зоне Млечного пути. </a:t>
            </a:r>
            <a:endParaRPr kumimoji="0" lang="ru-RU" sz="2000" b="1"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Такой несложный расчет может сделать любой астроном. Феномен заключается в том, что, когда Солнце окажется в этой зоне, должно произойти обновление мира, его новое рождение.</a:t>
            </a:r>
            <a:r>
              <a:rPr kumimoji="0" lang="ru-RU" sz="20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a:r>
            <a:br>
              <a:rPr kumimoji="0" lang="ru-RU" sz="20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0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Одним словом, пророчество майя касается какого-то события, которое должно изменить ход истории. Одни предполагают, что на Земле наступит новая эра — </a:t>
            </a:r>
            <a:r>
              <a:rPr kumimoji="0" lang="ru-RU" sz="20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эра</a:t>
            </a:r>
            <a:r>
              <a:rPr kumimoji="0" lang="ru-RU" sz="20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духовного прозрения. Другие склонны считать, что майя предсказывали конец света.</a:t>
            </a:r>
            <a:endParaRPr kumimoji="0" lang="ru-RU" sz="2000" b="1"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В настоящем мире, принято с усмешкой относиться к таким пророчествам и не верить, но когда под угрозой стоит жизнь и существование всего человечества, каждый человек хоть на секунду, но задумывался, а не могли ли Майя быть правы? Что будет, если они не ошиблись? Что будет если ученые переводившие календарь были правы? А если и вправду есть ничтожно малый шанс, что авторы этого пророчества вовсе не суеверные сумасшедшие? Вдруг они знали то, чего не знаем мы? Что если их предсказание о дате, когда кончится Пятое Солнце, окажется действительно точным? Может быть, где-то в земных глубинах уже зреет ужасная геологическая катастрофа, предсказанная племенем Майя?</a:t>
            </a:r>
            <a:endParaRPr kumimoji="0" lang="ru-RU" sz="2000" b="1"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Ученые не раз отмечали, что Майя с удивительной точностью определяли те или иные астрономические события, которые должны были произойти и происходили. </a:t>
            </a:r>
            <a:endParaRPr kumimoji="0" lang="en-US" sz="20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640960" cy="6863417"/>
          </a:xfrm>
          <a:prstGeom prst="rect">
            <a:avLst/>
          </a:prstGeom>
        </p:spPr>
        <p:txBody>
          <a:bodyPr wrap="square">
            <a:spAutoFit/>
          </a:bodyPr>
          <a:lstStyle/>
          <a:p>
            <a:r>
              <a:rPr lang="ru-RU" sz="4400" b="1" dirty="0" smtClean="0">
                <a:solidFill>
                  <a:srgbClr val="C00000"/>
                </a:solidFill>
              </a:rPr>
              <a:t>Календарь индейцев Чероки также заканчивается в 2012 году. Индейцы Зулу были уверены, что в том же 2012 году мир, словно «перевернется с головы на ноги». Инки же назвали 2012 год ничем иным, как датой «встречи с самим собой». Ацтеки нарекли Шестым Солнцем.</a:t>
            </a:r>
            <a:br>
              <a:rPr lang="ru-RU" sz="4400" b="1" dirty="0" smtClean="0">
                <a:solidFill>
                  <a:srgbClr val="C00000"/>
                </a:solidFill>
              </a:rPr>
            </a:br>
            <a:endParaRPr lang="ru-RU" sz="4400" b="1" dirty="0">
              <a:solidFill>
                <a:srgbClr val="C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620688"/>
            <a:ext cx="8640960" cy="3970318"/>
          </a:xfrm>
          <a:prstGeom prst="rect">
            <a:avLst/>
          </a:prstGeom>
        </p:spPr>
        <p:txBody>
          <a:bodyPr wrap="square">
            <a:spAutoFit/>
          </a:bodyPr>
          <a:lstStyle/>
          <a:p>
            <a:pPr lvl="0" algn="ctr" fontAlgn="base">
              <a:spcBef>
                <a:spcPct val="0"/>
              </a:spcBef>
              <a:spcAft>
                <a:spcPct val="0"/>
              </a:spcAft>
            </a:pPr>
            <a:r>
              <a:rPr lang="ru-RU" sz="6600" b="1" dirty="0" smtClean="0">
                <a:solidFill>
                  <a:srgbClr val="C00000"/>
                </a:solidFill>
                <a:latin typeface="Calibri" pitchFamily="34" charset="0"/>
                <a:ea typeface="Times New Roman" pitchFamily="18" charset="0"/>
                <a:cs typeface="Times New Roman" pitchFamily="18" charset="0"/>
              </a:rPr>
              <a:t>Предсказания Шумеров о 2012 годе</a:t>
            </a:r>
          </a:p>
          <a:p>
            <a:pPr lvl="0" algn="ctr" fontAlgn="base">
              <a:spcBef>
                <a:spcPct val="0"/>
              </a:spcBef>
              <a:spcAft>
                <a:spcPct val="0"/>
              </a:spcAft>
            </a:pPr>
            <a:r>
              <a:rPr lang="ru-RU" sz="6000" b="1" dirty="0" smtClean="0">
                <a:solidFill>
                  <a:srgbClr val="C00000"/>
                </a:solidFill>
                <a:latin typeface="Calibri" pitchFamily="34" charset="0"/>
                <a:ea typeface="Times New Roman" pitchFamily="18" charset="0"/>
                <a:cs typeface="Times New Roman" pitchFamily="18" charset="0"/>
              </a:rPr>
              <a:t> (пророчества Древней цивилизации)</a:t>
            </a:r>
            <a:endParaRPr lang="ru-RU" sz="6000" dirty="0" smtClean="0">
              <a:solidFill>
                <a:srgbClr val="C00000"/>
              </a:solidFill>
              <a:latin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353562"/>
            <a:ext cx="864096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Шумеры</a:t>
            </a:r>
            <a:r>
              <a:rPr kumimoji="0" lang="ru-RU" sz="24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 так назывались люди, которые жили в Южном Междуречье (</a:t>
            </a:r>
            <a:r>
              <a:rPr kumimoji="0" lang="en-US" sz="24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r>
              <a:rPr kumimoji="0" lang="ru-RU" sz="24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междуречье Евфрата и Тигра на юге современного Ирака). </a:t>
            </a:r>
            <a:endParaRPr kumimoji="0" lang="ru-RU" sz="2400" b="1" i="0" u="none" strike="noStrike" cap="none" normalizeH="0" baseline="0" dirty="0" smtClean="0">
              <a:ln>
                <a:noFill/>
              </a:ln>
              <a:solidFill>
                <a:srgbClr val="FF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Астрономические познания древних шумеров были очень разносторонне и вмещали в себя сведения о конструкции солнечной системы, и детали о различных ее объектах, таких как кольцо Сатурна, пояс астероидов. Они знали даже очень далекие планеты, такие как Уран, Плутон и Нептун. На немногочисленных шумерских штампах можно заметить изображение Солнечной системы.</a:t>
            </a:r>
            <a:endParaRPr kumimoji="0" lang="ru-RU" sz="2400" b="1" i="0" u="none" strike="noStrike" cap="none" normalizeH="0" baseline="0" dirty="0" smtClean="0">
              <a:ln>
                <a:noFill/>
              </a:ln>
              <a:solidFill>
                <a:srgbClr val="FF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Но шумеры говорили о двенадцатой Планете, Планете Х, она же - </a:t>
            </a:r>
            <a:r>
              <a:rPr kumimoji="0" lang="ru-RU" sz="2800" b="1" i="1" u="sng" strike="noStrike" cap="none" normalizeH="0" baseline="0" dirty="0" err="1" smtClean="0">
                <a:ln>
                  <a:noFill/>
                </a:ln>
                <a:solidFill>
                  <a:srgbClr val="000099"/>
                </a:solidFill>
                <a:effectLst/>
                <a:latin typeface="Calibri" pitchFamily="34" charset="0"/>
                <a:ea typeface="Times New Roman" pitchFamily="18" charset="0"/>
                <a:cs typeface="Times New Roman" pitchFamily="18" charset="0"/>
              </a:rPr>
              <a:t>Нибиру</a:t>
            </a:r>
            <a:r>
              <a:rPr kumimoji="0" lang="ru-RU" sz="28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или на их языке - Мардук. Эту планету шумеры размещали “в центре Небес”, когда писали свои послания нам.</a:t>
            </a:r>
            <a:endParaRPr kumimoji="0" lang="ru-RU" sz="2800" b="1" i="1" u="sng" strike="noStrike" cap="none" normalizeH="0" baseline="0" dirty="0" smtClean="0">
              <a:ln>
                <a:noFill/>
              </a:ln>
              <a:solidFill>
                <a:srgbClr val="000099"/>
              </a:solidFill>
              <a:effectLst/>
              <a:latin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7504" y="455767"/>
            <a:ext cx="8856984"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По теории, предсказаниям, пророчествам Шумеров, </a:t>
            </a:r>
            <a:r>
              <a:rPr kumimoji="0" lang="ru-RU" sz="2000" b="1" i="0" u="none" strike="noStrike" cap="none" normalizeH="0" baseline="0" dirty="0" err="1" smtClean="0">
                <a:ln>
                  <a:noFill/>
                </a:ln>
                <a:solidFill>
                  <a:srgbClr val="C00000"/>
                </a:solidFill>
                <a:effectLst/>
                <a:latin typeface="Arial" pitchFamily="34" charset="0"/>
                <a:ea typeface="Times New Roman" pitchFamily="18" charset="0"/>
              </a:rPr>
              <a:t>Тиамат</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 был разорван на две части.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Первая часть </a:t>
            </a:r>
            <a:r>
              <a:rPr kumimoji="0" lang="ru-RU" sz="2000" b="1" i="0" u="none" strike="noStrike" cap="none" normalizeH="0" baseline="0" dirty="0" err="1" smtClean="0">
                <a:ln>
                  <a:noFill/>
                </a:ln>
                <a:solidFill>
                  <a:srgbClr val="C00000"/>
                </a:solidFill>
                <a:effectLst/>
                <a:latin typeface="Arial" pitchFamily="34" charset="0"/>
                <a:ea typeface="Times New Roman" pitchFamily="18" charset="0"/>
              </a:rPr>
              <a:t>Тиамата</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 (Земля), с </a:t>
            </a:r>
            <a:r>
              <a:rPr lang="ru-RU" sz="2000" b="1" dirty="0" smtClean="0">
                <a:solidFill>
                  <a:srgbClr val="C00000"/>
                </a:solidFill>
                <a:latin typeface="Arial" pitchFamily="34" charset="0"/>
                <a:ea typeface="Times New Roman" pitchFamily="18" charset="0"/>
              </a:rPr>
              <a:t>Л</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уной, после столкновения, заняла свое место на орбите между Марсом и Венерой, а вторая часть планеты рассыпалась на мелкие кусочки, которые образовали пояс астероидов между Марсом и Юпитером.</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Просматривая записи Шумеров, их послания</a:t>
            </a:r>
            <a:r>
              <a:rPr kumimoji="0" lang="ru-RU" sz="2000" b="1" i="0" u="none" strike="noStrike" cap="none" normalizeH="0" dirty="0" smtClean="0">
                <a:ln>
                  <a:noFill/>
                </a:ln>
                <a:solidFill>
                  <a:srgbClr val="C00000"/>
                </a:solidFill>
                <a:effectLst/>
                <a:latin typeface="Arial" pitchFamily="34" charset="0"/>
                <a:ea typeface="Times New Roman" pitchFamily="18" charset="0"/>
              </a:rPr>
              <a:t> и</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 предсказания специалисты сделали вывод, что </a:t>
            </a:r>
            <a:r>
              <a:rPr kumimoji="0" lang="ru-RU" sz="2000" b="1" i="0" u="none" strike="noStrike" cap="none" normalizeH="0" baseline="0" dirty="0" err="1" smtClean="0">
                <a:ln>
                  <a:noFill/>
                </a:ln>
                <a:solidFill>
                  <a:srgbClr val="C00000"/>
                </a:solidFill>
                <a:effectLst/>
                <a:latin typeface="Arial" pitchFamily="34" charset="0"/>
                <a:ea typeface="Times New Roman" pitchFamily="18" charset="0"/>
              </a:rPr>
              <a:t>Нибиру-Планета</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 Х, больше Земли в три или четыре раза и ее движение происходит по вытянутой орбите, и как следствие ее оборот вокруг Солнца составляет 3600 лет.</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Эта загадочная планета </a:t>
            </a:r>
            <a:r>
              <a:rPr kumimoji="0" lang="ru-RU" sz="2400" b="1" i="1" u="sng" strike="noStrike" cap="none" normalizeH="0" baseline="0" dirty="0" err="1" smtClean="0">
                <a:ln>
                  <a:noFill/>
                </a:ln>
                <a:solidFill>
                  <a:srgbClr val="000099"/>
                </a:solidFill>
                <a:effectLst/>
                <a:latin typeface="Arial" pitchFamily="34" charset="0"/>
                <a:ea typeface="Times New Roman" pitchFamily="18" charset="0"/>
              </a:rPr>
              <a:t>Нибиру</a:t>
            </a:r>
            <a:r>
              <a:rPr kumimoji="0" lang="ru-RU" sz="2400" b="1" i="1" u="sng" strike="noStrike" cap="none" normalizeH="0" baseline="0" dirty="0" smtClean="0">
                <a:ln>
                  <a:noFill/>
                </a:ln>
                <a:solidFill>
                  <a:srgbClr val="000099"/>
                </a:solidFill>
                <a:effectLst/>
                <a:latin typeface="Arial" pitchFamily="34" charset="0"/>
                <a:ea typeface="Times New Roman" pitchFamily="18" charset="0"/>
              </a:rPr>
              <a:t> (Мардук) </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одна из таинственных планет. </a:t>
            </a:r>
            <a:r>
              <a:rPr lang="ru-RU" sz="2000" b="1" dirty="0" smtClean="0">
                <a:solidFill>
                  <a:srgbClr val="C00000"/>
                </a:solidFill>
                <a:latin typeface="Arial" pitchFamily="34" charset="0"/>
                <a:ea typeface="Times New Roman" pitchFamily="18" charset="0"/>
              </a:rPr>
              <a:t>С</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уществование этой планеты NASA признало в 1983 году, но так же стоит отметить, что Шумеры знали о существовании </a:t>
            </a:r>
            <a:r>
              <a:rPr kumimoji="0" lang="ru-RU" sz="2000" b="1" i="0" u="none" strike="noStrike" cap="none" normalizeH="0" baseline="0" dirty="0" err="1" smtClean="0">
                <a:ln>
                  <a:noFill/>
                </a:ln>
                <a:solidFill>
                  <a:srgbClr val="C00000"/>
                </a:solidFill>
                <a:effectLst/>
                <a:latin typeface="Arial" pitchFamily="34" charset="0"/>
                <a:ea typeface="Times New Roman" pitchFamily="18" charset="0"/>
              </a:rPr>
              <a:t>Нибиру</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 уже 5000 лет назад упоминали ее в своих предсказаниях, она на письменности была именована Крылатым диском. Так же Шумеры отмечали, что когда появлялась </a:t>
            </a:r>
            <a:r>
              <a:rPr kumimoji="0" lang="ru-RU" sz="2000" b="1" i="0" u="none" strike="noStrike" cap="none" normalizeH="0" baseline="0" dirty="0" err="1" smtClean="0">
                <a:ln>
                  <a:noFill/>
                </a:ln>
                <a:solidFill>
                  <a:srgbClr val="C00000"/>
                </a:solidFill>
                <a:effectLst/>
                <a:latin typeface="Arial" pitchFamily="34" charset="0"/>
                <a:ea typeface="Times New Roman" pitchFamily="18" charset="0"/>
              </a:rPr>
              <a:t>Нибиру</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 – были одни неприятности, и наводнения.</a:t>
            </a:r>
            <a:endParaRPr kumimoji="0" lang="ru-RU" sz="2000" b="1" i="0" u="none" strike="noStrike" cap="none" normalizeH="0" baseline="0" dirty="0" smtClean="0">
              <a:ln>
                <a:noFill/>
              </a:ln>
              <a:solidFill>
                <a:srgbClr val="C00000"/>
              </a:solidFill>
              <a:effectLst/>
              <a:latin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474345"/>
            <a:ext cx="8496944" cy="5386090"/>
          </a:xfrm>
          <a:prstGeom prst="rect">
            <a:avLst/>
          </a:prstGeom>
        </p:spPr>
        <p:txBody>
          <a:bodyPr wrap="square">
            <a:spAutoFit/>
          </a:bodyPr>
          <a:lstStyle/>
          <a:p>
            <a:r>
              <a:rPr lang="ru-RU" sz="2400" b="1" dirty="0" smtClean="0">
                <a:solidFill>
                  <a:srgbClr val="C00000"/>
                </a:solidFill>
              </a:rPr>
              <a:t>Планета Х, особенно, учитывая ее размеры и массы Планет нашей Солнечной системы - может привести к большим гравитационным «волнениям» планет и вызвать глобального масштаба, сейсмические катастрофы на Земле.</a:t>
            </a:r>
          </a:p>
          <a:p>
            <a:r>
              <a:rPr lang="ru-RU" sz="2400" b="1" dirty="0" smtClean="0">
                <a:solidFill>
                  <a:srgbClr val="C00000"/>
                </a:solidFill>
              </a:rPr>
              <a:t>По подсчетам ученых,  уже в мае 2011 года, эту планету </a:t>
            </a:r>
            <a:r>
              <a:rPr lang="ru-RU" sz="2400" b="1" dirty="0" err="1" smtClean="0">
                <a:solidFill>
                  <a:srgbClr val="C00000"/>
                </a:solidFill>
              </a:rPr>
              <a:t>Нибиру</a:t>
            </a:r>
            <a:r>
              <a:rPr lang="ru-RU" sz="2400" b="1" dirty="0" smtClean="0">
                <a:solidFill>
                  <a:srgbClr val="C00000"/>
                </a:solidFill>
              </a:rPr>
              <a:t> (Мардук или Х) люди заметят без специального оборудования и телескопов, а 21 декабря 2012 года планета </a:t>
            </a:r>
            <a:r>
              <a:rPr lang="ru-RU" sz="2400" b="1" dirty="0" err="1" smtClean="0">
                <a:solidFill>
                  <a:srgbClr val="C00000"/>
                </a:solidFill>
              </a:rPr>
              <a:t>Нибиру</a:t>
            </a:r>
            <a:r>
              <a:rPr lang="ru-RU" sz="2400" b="1" dirty="0" smtClean="0">
                <a:solidFill>
                  <a:srgbClr val="C00000"/>
                </a:solidFill>
              </a:rPr>
              <a:t> пройдет мимо Земли. Такой проход, мимо нашей планеты нанесет земле непоправимый, смертельный ущерб.</a:t>
            </a:r>
          </a:p>
          <a:p>
            <a:r>
              <a:rPr lang="ru-RU" sz="2400" b="1" dirty="0" smtClean="0">
                <a:solidFill>
                  <a:srgbClr val="C00000"/>
                </a:solidFill>
              </a:rPr>
              <a:t>Именно Шумеры предсказали и написали первыми о том, что именно будет происходить, так что  люди народа «Шумеры» были лучше нас осведомлены, что же проходит мимо Земли каждые 3600 лет и </a:t>
            </a:r>
            <a:r>
              <a:rPr lang="ru-RU" sz="2800" b="1" i="1" u="sng" dirty="0" smtClean="0">
                <a:solidFill>
                  <a:srgbClr val="000099"/>
                </a:solidFill>
              </a:rPr>
              <a:t>пытались предупредить об этом своих предков.</a:t>
            </a:r>
            <a:endParaRPr lang="ru-RU" sz="2800" b="1" i="1" u="sng" dirty="0">
              <a:solidFill>
                <a:srgbClr val="000099"/>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476672"/>
            <a:ext cx="8784976" cy="5509200"/>
          </a:xfrm>
          <a:prstGeom prst="rect">
            <a:avLst/>
          </a:prstGeom>
        </p:spPr>
        <p:txBody>
          <a:bodyPr wrap="square">
            <a:spAutoFit/>
          </a:bodyPr>
          <a:lstStyle/>
          <a:p>
            <a:r>
              <a:rPr lang="ru-RU" sz="4400" b="1" dirty="0" smtClean="0">
                <a:solidFill>
                  <a:srgbClr val="000099"/>
                </a:solidFill>
              </a:rPr>
              <a:t>Насколько были правы </a:t>
            </a:r>
            <a:r>
              <a:rPr lang="ru-RU" sz="4400" b="1" i="1" dirty="0" smtClean="0">
                <a:solidFill>
                  <a:srgbClr val="000099"/>
                </a:solidFill>
                <a:hlinkClick r:id="rId2"/>
              </a:rPr>
              <a:t>шумеры</a:t>
            </a:r>
            <a:r>
              <a:rPr lang="ru-RU" sz="4400" b="1" dirty="0" smtClean="0">
                <a:solidFill>
                  <a:srgbClr val="000099"/>
                </a:solidFill>
              </a:rPr>
              <a:t> и </a:t>
            </a:r>
            <a:r>
              <a:rPr lang="ru-RU" sz="4400" b="1" i="1" dirty="0" smtClean="0">
                <a:solidFill>
                  <a:srgbClr val="000099"/>
                </a:solidFill>
                <a:hlinkClick r:id="rId3"/>
              </a:rPr>
              <a:t>майя</a:t>
            </a:r>
            <a:r>
              <a:rPr lang="ru-RU" sz="4400" b="1" dirty="0" smtClean="0">
                <a:solidFill>
                  <a:srgbClr val="000099"/>
                </a:solidFill>
              </a:rPr>
              <a:t>, отказавшиеся продолжать свой календарь после этой даты, покажет время. Ждать осталось недолго. Приход планеты </a:t>
            </a:r>
            <a:r>
              <a:rPr lang="ru-RU" sz="4400" b="1" dirty="0" err="1" smtClean="0">
                <a:solidFill>
                  <a:srgbClr val="000099"/>
                </a:solidFill>
              </a:rPr>
              <a:t>Нибиру</a:t>
            </a:r>
            <a:r>
              <a:rPr lang="ru-RU" sz="4400" b="1" dirty="0" smtClean="0">
                <a:solidFill>
                  <a:srgbClr val="000099"/>
                </a:solidFill>
              </a:rPr>
              <a:t> шумеров и конец света 2012 от Майя – неужели действительно все так взаимосвязано?</a:t>
            </a:r>
            <a:endParaRPr lang="ru-RU" sz="4400" b="1" dirty="0">
              <a:solidFill>
                <a:srgbClr val="000099"/>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764704"/>
            <a:ext cx="8712968" cy="3785652"/>
          </a:xfrm>
          <a:prstGeom prst="rect">
            <a:avLst/>
          </a:prstGeom>
        </p:spPr>
        <p:txBody>
          <a:bodyPr wrap="square">
            <a:spAutoFit/>
          </a:bodyPr>
          <a:lstStyle/>
          <a:p>
            <a:pPr algn="ctr"/>
            <a:r>
              <a:rPr lang="ru-RU" sz="8000" b="1" i="1" dirty="0" smtClean="0">
                <a:solidFill>
                  <a:srgbClr val="C00000"/>
                </a:solidFill>
              </a:rPr>
              <a:t>Предсказания конца света по Библии</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821488" cy="6124754"/>
          </a:xfrm>
          <a:prstGeom prst="rect">
            <a:avLst/>
          </a:prstGeom>
        </p:spPr>
        <p:txBody>
          <a:bodyPr wrap="square">
            <a:spAutoFit/>
          </a:bodyPr>
          <a:lstStyle/>
          <a:p>
            <a:r>
              <a:rPr lang="ru-RU" sz="2000" b="1" dirty="0" smtClean="0">
                <a:solidFill>
                  <a:srgbClr val="FF0000"/>
                </a:solidFill>
              </a:rPr>
              <a:t>Христианство, как и прочие другие мировые религии, предрекает нам неизбежный конец света. Библия не раз говорит о том, что Земля, которую сотворили Высшие силы, не может существовать вечно. </a:t>
            </a:r>
          </a:p>
          <a:p>
            <a:r>
              <a:rPr lang="ru-RU" sz="2000" b="1" dirty="0" smtClean="0">
                <a:solidFill>
                  <a:srgbClr val="FF0000"/>
                </a:solidFill>
              </a:rPr>
              <a:t>Те, кто изучал Библию в хронологическом порядке, столкнулись  с иносказаниями о том, что нашей земле придется пережить недолгое правление Антихриста, после которого мир станет свидетелем второго пришествия Христа. Произойдет битва Добра и Зла, которая в своем физическом воплощении закончится  поражением Тьмы. Победа света над тьмой  ознаменует конец времен. Всем смертным будет уготована вечная духовная жизнь, каждый предстанет пред Страшным Судом и ответит за свои поступки, грешные и праведные. Каждый получит по заслугам и по справедливости. </a:t>
            </a:r>
          </a:p>
          <a:p>
            <a:r>
              <a:rPr lang="ru-RU" sz="2000" b="1" dirty="0" smtClean="0">
                <a:solidFill>
                  <a:srgbClr val="FF0000"/>
                </a:solidFill>
              </a:rPr>
              <a:t>Предсказания по Библии   свидетельствуют о том, что перед Судным днем будет восстановлен Второй Храм Христа в Иерусалиме. Примечательно то, что работы по восстановлению уже на стадии проектирования! Уж не является этот факт подтверждением тому, что скоро нас ожидает конец света? </a:t>
            </a:r>
            <a:r>
              <a:rPr lang="ru-RU" sz="2400" b="1" i="1" u="sng" dirty="0" smtClean="0">
                <a:solidFill>
                  <a:srgbClr val="000099"/>
                </a:solidFill>
              </a:rPr>
              <a:t>Только он не обязательно должен произойти 21 декабря 2012 года, ведь Библия не называет точной даты  Апокалипсиса и Судного</a:t>
            </a:r>
            <a:r>
              <a:rPr lang="en-US" sz="2400" b="1" i="1" u="sng" dirty="0" smtClean="0">
                <a:solidFill>
                  <a:srgbClr val="000099"/>
                </a:solidFill>
              </a:rPr>
              <a:t> </a:t>
            </a:r>
            <a:r>
              <a:rPr lang="ru-RU" sz="2400" b="1" i="1" u="sng" dirty="0" smtClean="0">
                <a:solidFill>
                  <a:srgbClr val="000099"/>
                </a:solidFill>
              </a:rPr>
              <a:t>дня</a:t>
            </a:r>
            <a:endParaRPr lang="ru-RU" sz="2400" b="1" i="1" u="sng" dirty="0">
              <a:solidFill>
                <a:srgbClr val="000099"/>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20688"/>
            <a:ext cx="8712968" cy="5262979"/>
          </a:xfrm>
          <a:prstGeom prst="rect">
            <a:avLst/>
          </a:prstGeom>
        </p:spPr>
        <p:txBody>
          <a:bodyPr wrap="square">
            <a:spAutoFit/>
          </a:bodyPr>
          <a:lstStyle/>
          <a:p>
            <a:r>
              <a:rPr lang="ru-RU" sz="2400" b="1" i="1" dirty="0" smtClean="0"/>
              <a:t>  </a:t>
            </a:r>
            <a:r>
              <a:rPr lang="ru-RU" sz="2400" b="1" i="1" u="sng" dirty="0" smtClean="0">
                <a:solidFill>
                  <a:srgbClr val="000099"/>
                </a:solidFill>
              </a:rPr>
              <a:t>Что произойдет с миром после конца времен по Библии ?</a:t>
            </a:r>
          </a:p>
          <a:p>
            <a:endParaRPr lang="ru-RU" sz="2400" b="1" dirty="0" smtClean="0"/>
          </a:p>
          <a:p>
            <a:r>
              <a:rPr lang="ru-RU" sz="2400" b="1" dirty="0" smtClean="0">
                <a:solidFill>
                  <a:srgbClr val="C00000"/>
                </a:solidFill>
              </a:rPr>
              <a:t>Ответ на этот вопрос можно найти в Откровении от Иоанна Богослова, в заключительной части Библии, в Апокалипсисе. Здесь речь идет о том, что Земля и Небо станут новыми, мир очистится от Зла, Бог спустится на  очищенную от грехов Землю и станет жить среди людей.</a:t>
            </a:r>
          </a:p>
          <a:p>
            <a:r>
              <a:rPr lang="ru-RU" sz="2800" b="1" i="1" u="sng" dirty="0" smtClean="0">
                <a:solidFill>
                  <a:srgbClr val="000099"/>
                </a:solidFill>
              </a:rPr>
              <a:t>К сожалению, Библия умалчивает о том, произойдет ли какая-нибудь катастрофа, способная изменить облик планеты.  Именно поэтому библейские предсказания сложно увязать с другими пророчествами, которые указывают на точную дату конца света – 21 декабря 2012 года. </a:t>
            </a:r>
            <a:endParaRPr lang="en-US" sz="2800" b="1" i="1" u="sng" dirty="0" smtClean="0">
              <a:solidFill>
                <a:srgbClr val="00009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7504" y="189803"/>
            <a:ext cx="885698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1" u="sng" strike="noStrike" cap="none" normalizeH="0" baseline="0" dirty="0" err="1" smtClean="0">
                <a:ln>
                  <a:noFill/>
                </a:ln>
                <a:solidFill>
                  <a:srgbClr val="6600CC"/>
                </a:solidFill>
                <a:effectLst/>
                <a:latin typeface="Calibri" pitchFamily="34" charset="0"/>
                <a:ea typeface="Calibri" pitchFamily="34" charset="0"/>
                <a:cs typeface="Times New Roman" pitchFamily="18" charset="0"/>
              </a:rPr>
              <a:t>Нибиру</a:t>
            </a:r>
            <a:r>
              <a:rPr kumimoji="0" lang="ru-RU" sz="2400" b="1" i="1" u="sng" strike="noStrike" cap="none" normalizeH="0" baseline="0" dirty="0" smtClean="0">
                <a:ln>
                  <a:noFill/>
                </a:ln>
                <a:solidFill>
                  <a:srgbClr val="6600CC"/>
                </a:solidFill>
                <a:effectLst/>
                <a:latin typeface="Calibri" pitchFamily="34" charset="0"/>
                <a:ea typeface="Calibri" pitchFamily="34" charset="0"/>
                <a:cs typeface="Times New Roman" pitchFamily="18" charset="0"/>
              </a:rPr>
              <a:t>, планета Х, Десятая планета, Мардук, Фаэтон </a:t>
            </a:r>
            <a:r>
              <a:rPr kumimoji="0" lang="ru-RU" sz="2000" b="1" i="0" u="none" strike="noStrike" cap="none" normalizeH="0" baseline="0" dirty="0" smtClean="0">
                <a:ln>
                  <a:noFill/>
                </a:ln>
                <a:solidFill>
                  <a:srgbClr val="336600"/>
                </a:solidFill>
                <a:effectLst/>
                <a:latin typeface="Calibri" pitchFamily="34" charset="0"/>
                <a:ea typeface="Calibri" pitchFamily="34" charset="0"/>
                <a:cs typeface="Times New Roman" pitchFamily="18" charset="0"/>
              </a:rPr>
              <a:t>– как только не называют эту возможно существующую планету. Но что нам известно о ней на самом деле? Почему великие ученые выдвигают две кардинально противоположные версии. Так, одни из них не только признают факт существования </a:t>
            </a:r>
            <a:r>
              <a:rPr kumimoji="0" lang="ru-RU" sz="2400" b="1" i="1" u="sng" strike="noStrike" cap="none" normalizeH="0" baseline="0" dirty="0" smtClean="0">
                <a:ln>
                  <a:noFill/>
                </a:ln>
                <a:solidFill>
                  <a:srgbClr val="336600"/>
                </a:solidFill>
                <a:effectLst/>
                <a:latin typeface="Calibri" pitchFamily="34" charset="0"/>
                <a:ea typeface="Calibri" pitchFamily="34" charset="0"/>
                <a:cs typeface="Times New Roman" pitchFamily="18" charset="0"/>
              </a:rPr>
              <a:t>Десятой планеты</a:t>
            </a:r>
            <a:r>
              <a:rPr kumimoji="0" lang="ru-RU" sz="2000" b="1" i="0" u="none" strike="noStrike" cap="none" normalizeH="0" baseline="0" dirty="0" smtClean="0">
                <a:ln>
                  <a:noFill/>
                </a:ln>
                <a:solidFill>
                  <a:srgbClr val="336600"/>
                </a:solidFill>
                <a:effectLst/>
                <a:latin typeface="Calibri" pitchFamily="34" charset="0"/>
                <a:ea typeface="Calibri" pitchFamily="34" charset="0"/>
                <a:cs typeface="Times New Roman" pitchFamily="18" charset="0"/>
              </a:rPr>
              <a:t>, но и приводят весомые аргументы в пользу своей теории. </a:t>
            </a:r>
            <a:br>
              <a:rPr kumimoji="0" lang="ru-RU" sz="2000" b="1" i="0" u="none" strike="noStrike" cap="none" normalizeH="0" baseline="0" dirty="0" smtClean="0">
                <a:ln>
                  <a:noFill/>
                </a:ln>
                <a:solidFill>
                  <a:srgbClr val="336600"/>
                </a:solidFill>
                <a:effectLst/>
                <a:latin typeface="Calibri" pitchFamily="34" charset="0"/>
                <a:ea typeface="Calibri" pitchFamily="34" charset="0"/>
                <a:cs typeface="Times New Roman" pitchFamily="18" charset="0"/>
              </a:rPr>
            </a:br>
            <a:r>
              <a:rPr kumimoji="0" lang="ru-RU" sz="2000" b="1" i="0" u="none" strike="noStrike" cap="none" normalizeH="0" baseline="0" dirty="0" smtClean="0">
                <a:ln>
                  <a:noFill/>
                </a:ln>
                <a:solidFill>
                  <a:srgbClr val="336600"/>
                </a:solidFill>
                <a:effectLst/>
                <a:latin typeface="Calibri" pitchFamily="34" charset="0"/>
                <a:ea typeface="Calibri" pitchFamily="34" charset="0"/>
                <a:cs typeface="Times New Roman" pitchFamily="18" charset="0"/>
              </a:rPr>
              <a:t>    Другие же, наоборот, придерживаются той точки зрения, что </a:t>
            </a:r>
            <a:r>
              <a:rPr kumimoji="0" lang="ru-RU" sz="2400" b="1" i="1" u="sng" strike="noStrike" cap="none" normalizeH="0" baseline="0" dirty="0" smtClean="0">
                <a:ln>
                  <a:noFill/>
                </a:ln>
                <a:solidFill>
                  <a:srgbClr val="336600"/>
                </a:solidFill>
                <a:effectLst/>
                <a:latin typeface="Calibri" pitchFamily="34" charset="0"/>
                <a:ea typeface="Calibri" pitchFamily="34" charset="0"/>
                <a:cs typeface="Times New Roman" pitchFamily="18" charset="0"/>
              </a:rPr>
              <a:t>Планета Х (</a:t>
            </a:r>
            <a:r>
              <a:rPr kumimoji="0" lang="ru-RU" sz="2400" b="1" i="1" u="sng" strike="noStrike" cap="none" normalizeH="0" baseline="0" dirty="0" err="1" smtClean="0">
                <a:ln>
                  <a:noFill/>
                </a:ln>
                <a:solidFill>
                  <a:srgbClr val="336600"/>
                </a:solidFill>
                <a:effectLst/>
                <a:latin typeface="Calibri" pitchFamily="34" charset="0"/>
                <a:ea typeface="Calibri" pitchFamily="34" charset="0"/>
                <a:cs typeface="Times New Roman" pitchFamily="18" charset="0"/>
              </a:rPr>
              <a:t>Нибиру</a:t>
            </a:r>
            <a:r>
              <a:rPr kumimoji="0" lang="ru-RU" sz="2000" b="1" i="0" u="none" strike="noStrike" cap="none" normalizeH="0" baseline="0" dirty="0" smtClean="0">
                <a:ln>
                  <a:noFill/>
                </a:ln>
                <a:solidFill>
                  <a:srgbClr val="336600"/>
                </a:solidFill>
                <a:effectLst/>
                <a:latin typeface="Calibri" pitchFamily="34" charset="0"/>
                <a:ea typeface="Calibri" pitchFamily="34" charset="0"/>
                <a:cs typeface="Times New Roman" pitchFamily="18" charset="0"/>
              </a:rPr>
              <a:t>)– это ничто иное, как просто выдумка, которая приносит своим идеологам миллионы, если не миллиарды долларов.</a:t>
            </a:r>
            <a:br>
              <a:rPr kumimoji="0" lang="ru-RU" sz="2000" b="1" i="0" u="none" strike="noStrike" cap="none" normalizeH="0" baseline="0" dirty="0" smtClean="0">
                <a:ln>
                  <a:noFill/>
                </a:ln>
                <a:solidFill>
                  <a:srgbClr val="336600"/>
                </a:solidFill>
                <a:effectLst/>
                <a:latin typeface="Calibri" pitchFamily="34" charset="0"/>
                <a:ea typeface="Calibri" pitchFamily="34" charset="0"/>
                <a:cs typeface="Times New Roman" pitchFamily="18" charset="0"/>
              </a:rPr>
            </a:br>
            <a:r>
              <a:rPr kumimoji="0" lang="ru-RU" sz="2000" b="1" i="0" u="none" strike="noStrike" cap="none" normalizeH="0" baseline="0" dirty="0" smtClean="0">
                <a:ln>
                  <a:noFill/>
                </a:ln>
                <a:solidFill>
                  <a:srgbClr val="336600"/>
                </a:solidFill>
                <a:effectLst/>
                <a:latin typeface="Calibri" pitchFamily="34" charset="0"/>
                <a:ea typeface="Calibri" pitchFamily="34" charset="0"/>
                <a:cs typeface="Times New Roman" pitchFamily="18" charset="0"/>
              </a:rPr>
              <a:t>    Но, по большому счету, и первая, и вторая теории имеют право на существование. Наша задача – представить вам объективные данные, а какой точки зрения будете придерживаться именно вы – это уже решать вам самим.</a:t>
            </a:r>
            <a:r>
              <a:rPr kumimoji="0" lang="ru-RU" sz="2000" b="1" i="0" u="none" strike="noStrike" cap="none" normalizeH="0" baseline="0" dirty="0" smtClean="0">
                <a:ln>
                  <a:noFill/>
                </a:ln>
                <a:effectLst/>
                <a:latin typeface="Calibri" pitchFamily="34" charset="0"/>
                <a:ea typeface="Calibri" pitchFamily="34" charset="0"/>
                <a:cs typeface="Times New Roman" pitchFamily="18" charset="0"/>
              </a:rPr>
              <a:t/>
            </a:r>
            <a:br>
              <a:rPr kumimoji="0" lang="ru-RU" sz="2000" b="1" i="0" u="none" strike="noStrike" cap="none" normalizeH="0" baseline="0" dirty="0" smtClean="0">
                <a:ln>
                  <a:noFill/>
                </a:ln>
                <a:effectLst/>
                <a:latin typeface="Calibri" pitchFamily="34" charset="0"/>
                <a:ea typeface="Calibri" pitchFamily="34" charset="0"/>
                <a:cs typeface="Times New Roman" pitchFamily="18" charset="0"/>
              </a:rPr>
            </a:br>
            <a:r>
              <a:rPr kumimoji="0" lang="ru-RU" sz="2000" b="1" i="0" u="none" strike="noStrike" cap="none" normalizeH="0" baseline="0" dirty="0" smtClean="0">
                <a:ln>
                  <a:noFill/>
                </a:ln>
                <a:effectLst/>
                <a:latin typeface="Calibri" pitchFamily="34" charset="0"/>
                <a:ea typeface="Calibri" pitchFamily="34" charset="0"/>
                <a:cs typeface="Times New Roman" pitchFamily="18" charset="0"/>
              </a:rPr>
              <a:t>    </a:t>
            </a:r>
            <a:r>
              <a:rPr kumimoji="0" lang="ru-RU" sz="2400" b="1" i="1" u="sng" strike="noStrike" cap="none" normalizeH="0" baseline="0" dirty="0" smtClean="0">
                <a:ln>
                  <a:noFill/>
                </a:ln>
                <a:solidFill>
                  <a:srgbClr val="6600CC"/>
                </a:solidFill>
                <a:effectLst/>
                <a:latin typeface="Calibri" pitchFamily="34" charset="0"/>
                <a:ea typeface="Calibri" pitchFamily="34" charset="0"/>
                <a:cs typeface="Times New Roman" pitchFamily="18" charset="0"/>
              </a:rPr>
              <a:t>В связи с тем, что в последнее время всё чаще говорят о неминуемой катастрофе 2012 года, которая по своим масштабам сможет сравниться разве что со Вселенским потопом, вопрос существования загадочной планеты </a:t>
            </a:r>
            <a:r>
              <a:rPr kumimoji="0" lang="ru-RU" sz="2400" b="1" i="1" u="sng" strike="noStrike" cap="none" normalizeH="0" baseline="0" dirty="0" err="1" smtClean="0">
                <a:ln>
                  <a:noFill/>
                </a:ln>
                <a:solidFill>
                  <a:srgbClr val="6600CC"/>
                </a:solidFill>
                <a:effectLst/>
                <a:latin typeface="Calibri" pitchFamily="34" charset="0"/>
                <a:ea typeface="Calibri" pitchFamily="34" charset="0"/>
                <a:cs typeface="Times New Roman" pitchFamily="18" charset="0"/>
              </a:rPr>
              <a:t>Нибиру</a:t>
            </a:r>
            <a:r>
              <a:rPr kumimoji="0" lang="ru-RU" sz="2400" b="1" i="1" u="sng" strike="noStrike" cap="none" normalizeH="0" baseline="0" dirty="0" smtClean="0">
                <a:ln>
                  <a:noFill/>
                </a:ln>
                <a:solidFill>
                  <a:srgbClr val="6600CC"/>
                </a:solidFill>
                <a:effectLst/>
                <a:latin typeface="Calibri" pitchFamily="34" charset="0"/>
                <a:ea typeface="Calibri" pitchFamily="34" charset="0"/>
                <a:cs typeface="Times New Roman" pitchFamily="18" charset="0"/>
              </a:rPr>
              <a:t> становится все более актуальным.</a:t>
            </a:r>
            <a:endParaRPr kumimoji="0" lang="ru-RU" sz="2400" b="1" i="1" u="sng" strike="noStrike" cap="none" normalizeH="0" baseline="0" dirty="0" smtClean="0">
              <a:ln>
                <a:noFill/>
              </a:ln>
              <a:solidFill>
                <a:srgbClr val="6600CC"/>
              </a:solidFill>
              <a:effectLst/>
              <a:latin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404664"/>
            <a:ext cx="8784976" cy="6093976"/>
          </a:xfrm>
          <a:prstGeom prst="rect">
            <a:avLst/>
          </a:prstGeom>
        </p:spPr>
        <p:txBody>
          <a:bodyPr wrap="square">
            <a:spAutoFit/>
          </a:bodyPr>
          <a:lstStyle/>
          <a:p>
            <a:r>
              <a:rPr lang="ru-RU" b="1" i="1" dirty="0" smtClean="0"/>
              <a:t>                                                    </a:t>
            </a:r>
            <a:r>
              <a:rPr lang="ru-RU" sz="2400" b="1" u="sng" dirty="0" smtClean="0">
                <a:solidFill>
                  <a:srgbClr val="000099"/>
                </a:solidFill>
              </a:rPr>
              <a:t>Апокалипсис</a:t>
            </a:r>
          </a:p>
          <a:p>
            <a:r>
              <a:rPr lang="ru-RU" b="1" dirty="0" smtClean="0">
                <a:solidFill>
                  <a:srgbClr val="C00000"/>
                </a:solidFill>
              </a:rPr>
              <a:t>Апокалипсис – «</a:t>
            </a:r>
            <a:r>
              <a:rPr lang="ru-RU" sz="2400" b="1" i="1" u="sng" dirty="0" smtClean="0">
                <a:solidFill>
                  <a:srgbClr val="000099"/>
                </a:solidFill>
              </a:rPr>
              <a:t>Откровение</a:t>
            </a:r>
            <a:r>
              <a:rPr lang="ru-RU" b="1" dirty="0" smtClean="0">
                <a:solidFill>
                  <a:srgbClr val="C00000"/>
                </a:solidFill>
              </a:rPr>
              <a:t>» - считается самым известным в мире древним пророчеством, повествующем о конце света. </a:t>
            </a:r>
          </a:p>
          <a:p>
            <a:r>
              <a:rPr lang="ru-RU" b="1" dirty="0" smtClean="0">
                <a:solidFill>
                  <a:srgbClr val="C00000"/>
                </a:solidFill>
              </a:rPr>
              <a:t>Знающие люди говорят, что бедствия, описанные в Апокалипсисе, носят символический характер и передают сведения о том, что с нами должно произойти. </a:t>
            </a:r>
          </a:p>
          <a:p>
            <a:r>
              <a:rPr lang="ru-RU" b="1" dirty="0" smtClean="0">
                <a:solidFill>
                  <a:srgbClr val="C00000"/>
                </a:solidFill>
              </a:rPr>
              <a:t>В Апокалипсисе говорится, что после семи труб ангелов в природе начинаются бедствия:  гибнет треть растительности,  третья часть морских обитателей, происходит отравление земных водоемов. Апокалипсис описывает падение на землю  пылающей горы, града, огня  и светящейся звезды. Вероятно, нам предстоит столкнуться с доселе невиданными катаклизмами. Библейские предсказания  повествуют о поражении третьей части Солнца и затмении звезд. </a:t>
            </a:r>
          </a:p>
          <a:p>
            <a:r>
              <a:rPr lang="ru-RU" b="1" dirty="0" smtClean="0">
                <a:solidFill>
                  <a:srgbClr val="C00000"/>
                </a:solidFill>
              </a:rPr>
              <a:t>Некоторые эксперты видят в этих предсказаниях  указания на экологические бедствия, загрязнения атмосферы до такой степени, что солнечный свет будет пробиваться через нее с трудом. Наконец, в Откровении говорится о нашествии на мир саранчи, которая выйдет из бездны. Некоторые понимают под «саранчой» бесовские силы, которых возглавит </a:t>
            </a:r>
            <a:r>
              <a:rPr lang="ru-RU" b="1" dirty="0" err="1" smtClean="0">
                <a:solidFill>
                  <a:srgbClr val="C00000"/>
                </a:solidFill>
              </a:rPr>
              <a:t>Апполион</a:t>
            </a:r>
            <a:r>
              <a:rPr lang="ru-RU" b="1" dirty="0" smtClean="0">
                <a:solidFill>
                  <a:srgbClr val="C00000"/>
                </a:solidFill>
              </a:rPr>
              <a:t> – «губитель», «дьявол».</a:t>
            </a:r>
          </a:p>
          <a:p>
            <a:r>
              <a:rPr lang="ru-RU" b="1" dirty="0" smtClean="0">
                <a:solidFill>
                  <a:srgbClr val="C00000"/>
                </a:solidFill>
              </a:rPr>
              <a:t>Библейские предсказания говорят и о грандиозной войне, в которой погибнет треть населения.  Описание войны своими символами напоминает  современную технику – танки, самолеты, ядерные ракеты, но все же исследователи Апокалипсиса  полагают, что речь идет об идейной войне в духовном плане, а не в реальном, физическом</a:t>
            </a:r>
            <a:endParaRPr lang="ru-RU" sz="2400" b="1" dirty="0">
              <a:solidFill>
                <a:srgbClr val="C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052736"/>
            <a:ext cx="8712968" cy="4154984"/>
          </a:xfrm>
          <a:prstGeom prst="rect">
            <a:avLst/>
          </a:prstGeom>
        </p:spPr>
        <p:txBody>
          <a:bodyPr wrap="square">
            <a:spAutoFit/>
          </a:bodyPr>
          <a:lstStyle/>
          <a:p>
            <a:pPr algn="ctr"/>
            <a:r>
              <a:rPr lang="ru-RU" sz="6600" b="1" i="1" u="sng" dirty="0" smtClean="0">
                <a:solidFill>
                  <a:srgbClr val="C00000"/>
                </a:solidFill>
              </a:rPr>
              <a:t>Предсказания мусульман конца света. Ислам о 2012 годе</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58847"/>
            <a:ext cx="8712968" cy="6678751"/>
          </a:xfrm>
          <a:prstGeom prst="rect">
            <a:avLst/>
          </a:prstGeom>
        </p:spPr>
        <p:txBody>
          <a:bodyPr wrap="square">
            <a:spAutoFit/>
          </a:bodyPr>
          <a:lstStyle/>
          <a:p>
            <a:r>
              <a:rPr lang="ru-RU" sz="2400" b="1" dirty="0" smtClean="0">
                <a:solidFill>
                  <a:srgbClr val="C00000"/>
                </a:solidFill>
              </a:rPr>
              <a:t>Во многих мировых религиях идет тесное переплетение учений о конце света. Сценарий, практически, везде одинаковый,  и различается он только некоторыми тонкостями. Так, если вы хорошо знаете Библию, то вы легко увидите совпадение некоторых точек зрения относительно апокалипсиса в христианской и мусульманской верах.</a:t>
            </a:r>
          </a:p>
          <a:p>
            <a:r>
              <a:rPr lang="ru-RU" sz="2800" b="1" i="1" u="sng" dirty="0" smtClean="0">
                <a:solidFill>
                  <a:srgbClr val="000099"/>
                </a:solidFill>
              </a:rPr>
              <a:t>Ислам, точно так же, как и христианство, буддизм, иудаизм, зороастризм и другие религии, не отрицает наступления конца света и говорит о том, что конец коснется не только нашей планеты, но и всей Вселенной в общем.</a:t>
            </a:r>
            <a:r>
              <a:rPr lang="ru-RU" sz="2400" b="1" dirty="0" smtClean="0">
                <a:solidFill>
                  <a:srgbClr val="C00000"/>
                </a:solidFill>
              </a:rPr>
              <a:t> Вселенная должна претерпеть существенные изменения, вот только на дату, когда это произойдет,  мусульманские предсказания не указывают. </a:t>
            </a:r>
          </a:p>
          <a:p>
            <a:r>
              <a:rPr lang="ru-RU" sz="2400" b="1" i="1" u="sng" dirty="0" smtClean="0">
                <a:solidFill>
                  <a:srgbClr val="000099"/>
                </a:solidFill>
              </a:rPr>
              <a:t>Мы знаем, что христианство и буддизм тоже конкретных дат апокалипсиса тоже  не называют, однако  говорят о признаках, которые будут ему предшествовать</a:t>
            </a:r>
            <a:r>
              <a:rPr lang="ru-RU" sz="2400" b="1" i="1" dirty="0" smtClean="0">
                <a:solidFill>
                  <a:srgbClr val="C00000"/>
                </a:solidFill>
              </a:rPr>
              <a:t>. </a:t>
            </a:r>
            <a:endParaRPr lang="en-US" sz="2400" b="1" i="1" dirty="0" smtClean="0">
              <a:solidFill>
                <a:srgbClr val="C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58847"/>
            <a:ext cx="8568952" cy="6370975"/>
          </a:xfrm>
          <a:prstGeom prst="rect">
            <a:avLst/>
          </a:prstGeom>
        </p:spPr>
        <p:txBody>
          <a:bodyPr wrap="square">
            <a:spAutoFit/>
          </a:bodyPr>
          <a:lstStyle/>
          <a:p>
            <a:r>
              <a:rPr lang="ru-RU" sz="2400" b="1" i="1" u="sng" dirty="0" smtClean="0">
                <a:solidFill>
                  <a:srgbClr val="000099"/>
                </a:solidFill>
              </a:rPr>
              <a:t>Признаки конца света в исламе тоже имеются, и их 12:</a:t>
            </a:r>
            <a:endParaRPr lang="ru-RU" sz="2400" b="1" u="sng" dirty="0" smtClean="0">
              <a:solidFill>
                <a:srgbClr val="000099"/>
              </a:solidFill>
            </a:endParaRPr>
          </a:p>
          <a:p>
            <a:r>
              <a:rPr lang="ru-RU" sz="2400" b="1" i="1" u="sng" dirty="0" smtClean="0">
                <a:solidFill>
                  <a:srgbClr val="C00000"/>
                </a:solidFill>
              </a:rPr>
              <a:t>1-ый признак</a:t>
            </a:r>
            <a:r>
              <a:rPr lang="ru-RU" sz="2400" b="1" dirty="0" smtClean="0">
                <a:solidFill>
                  <a:srgbClr val="C00000"/>
                </a:solidFill>
              </a:rPr>
              <a:t> приближения судного дня: В мир придет пророк Мухаммед </a:t>
            </a:r>
          </a:p>
          <a:p>
            <a:r>
              <a:rPr lang="ru-RU" sz="2400" b="1" i="1" u="sng" dirty="0" smtClean="0">
                <a:solidFill>
                  <a:srgbClr val="C00000"/>
                </a:solidFill>
              </a:rPr>
              <a:t>2-ой признак</a:t>
            </a:r>
            <a:r>
              <a:rPr lang="ru-RU" sz="2400" b="1" dirty="0" smtClean="0">
                <a:solidFill>
                  <a:srgbClr val="C00000"/>
                </a:solidFill>
              </a:rPr>
              <a:t>:  С приходом пророка последует продолжительная кровопролитная война между двумя великими исламскими государствами, после этого (согласно писанию Хасиду) произойдет </a:t>
            </a:r>
          </a:p>
          <a:p>
            <a:r>
              <a:rPr lang="ru-RU" sz="2400" b="1" i="1" u="sng" dirty="0" smtClean="0">
                <a:solidFill>
                  <a:srgbClr val="C00000"/>
                </a:solidFill>
              </a:rPr>
              <a:t>3-ий признак</a:t>
            </a:r>
            <a:r>
              <a:rPr lang="ru-RU" sz="2400" b="1" dirty="0" smtClean="0">
                <a:solidFill>
                  <a:srgbClr val="C00000"/>
                </a:solidFill>
              </a:rPr>
              <a:t>:  рабыня родит себе госпожу. Смысл этого исламского предсказания не ясен. Некоторые полагают, что дети перестанут почитать  старших и своих родителей, а те, в свою очередь, будут потакать во всем своим избалованным отпрыскам. Но,  вероятнее всего, здесь скрывается более глубокий, и можно сказать, «масштабный» смысл. </a:t>
            </a:r>
          </a:p>
          <a:p>
            <a:r>
              <a:rPr lang="ru-RU" sz="2400" b="1" i="1" u="sng" dirty="0" smtClean="0">
                <a:solidFill>
                  <a:srgbClr val="C00000"/>
                </a:solidFill>
              </a:rPr>
              <a:t>4-ый признак:  </a:t>
            </a:r>
            <a:r>
              <a:rPr lang="ru-RU" sz="2400" b="1" dirty="0" smtClean="0">
                <a:solidFill>
                  <a:srgbClr val="C00000"/>
                </a:solidFill>
              </a:rPr>
              <a:t>человечество впадет в грехи, перестанет читать Коран и чтить свою веру, увлечется распитием спиртных напитков, прелюбодеянием, беспутством; вся земля погрязнет в невежестве.</a:t>
            </a:r>
            <a:endParaRPr lang="ru-RU" sz="2400" b="1" dirty="0">
              <a:solidFill>
                <a:srgbClr val="C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58847"/>
            <a:ext cx="8640960" cy="6370975"/>
          </a:xfrm>
          <a:prstGeom prst="rect">
            <a:avLst/>
          </a:prstGeom>
        </p:spPr>
        <p:txBody>
          <a:bodyPr wrap="square">
            <a:spAutoFit/>
          </a:bodyPr>
          <a:lstStyle/>
          <a:p>
            <a:r>
              <a:rPr lang="ru-RU" sz="2400" b="1" i="1" u="sng" dirty="0" smtClean="0">
                <a:solidFill>
                  <a:srgbClr val="C00000"/>
                </a:solidFill>
              </a:rPr>
              <a:t>5-ый признак</a:t>
            </a:r>
            <a:r>
              <a:rPr lang="ru-RU" sz="2400" b="1" dirty="0" smtClean="0">
                <a:solidFill>
                  <a:srgbClr val="C00000"/>
                </a:solidFill>
              </a:rPr>
              <a:t>: к власти придут необразованные алчные люди.</a:t>
            </a:r>
          </a:p>
          <a:p>
            <a:r>
              <a:rPr lang="ru-RU" sz="2400" b="1" i="1" u="sng" dirty="0" smtClean="0">
                <a:solidFill>
                  <a:srgbClr val="C00000"/>
                </a:solidFill>
              </a:rPr>
              <a:t>6-ой признак</a:t>
            </a:r>
            <a:r>
              <a:rPr lang="ru-RU" sz="2400" b="1" dirty="0" smtClean="0">
                <a:solidFill>
                  <a:srgbClr val="C00000"/>
                </a:solidFill>
              </a:rPr>
              <a:t>: резко  увеличится численность женского населения.</a:t>
            </a:r>
          </a:p>
          <a:p>
            <a:r>
              <a:rPr lang="ru-RU" sz="2400" b="1" i="1" u="sng" dirty="0" smtClean="0">
                <a:solidFill>
                  <a:srgbClr val="C00000"/>
                </a:solidFill>
              </a:rPr>
              <a:t>7-ой признак</a:t>
            </a:r>
            <a:r>
              <a:rPr lang="ru-RU" sz="2400" b="1" dirty="0" smtClean="0">
                <a:solidFill>
                  <a:srgbClr val="C00000"/>
                </a:solidFill>
              </a:rPr>
              <a:t>:  в мир придет множество </a:t>
            </a:r>
            <a:r>
              <a:rPr lang="ru-RU" sz="2400" b="1" dirty="0" err="1" smtClean="0">
                <a:solidFill>
                  <a:srgbClr val="C00000"/>
                </a:solidFill>
              </a:rPr>
              <a:t>лже-пророков</a:t>
            </a:r>
            <a:r>
              <a:rPr lang="ru-RU" sz="2400" b="1" dirty="0" smtClean="0">
                <a:solidFill>
                  <a:srgbClr val="C00000"/>
                </a:solidFill>
              </a:rPr>
              <a:t>. В христианской религии мы тоже сталкиваемся с приходом </a:t>
            </a:r>
            <a:r>
              <a:rPr lang="ru-RU" sz="2400" b="1" dirty="0" err="1" smtClean="0">
                <a:solidFill>
                  <a:srgbClr val="C00000"/>
                </a:solidFill>
              </a:rPr>
              <a:t>лже-пророков</a:t>
            </a:r>
            <a:r>
              <a:rPr lang="ru-RU" sz="2400" b="1" dirty="0" smtClean="0">
                <a:solidFill>
                  <a:srgbClr val="C00000"/>
                </a:solidFill>
              </a:rPr>
              <a:t>, вводящих человечество в заблуждение</a:t>
            </a:r>
          </a:p>
          <a:p>
            <a:r>
              <a:rPr lang="ru-RU" sz="2400" b="1" i="1" u="sng" dirty="0" smtClean="0">
                <a:solidFill>
                  <a:srgbClr val="C00000"/>
                </a:solidFill>
              </a:rPr>
              <a:t>8-ой признак</a:t>
            </a:r>
            <a:r>
              <a:rPr lang="ru-RU" sz="2400" b="1" dirty="0" smtClean="0">
                <a:solidFill>
                  <a:srgbClr val="C00000"/>
                </a:solidFill>
              </a:rPr>
              <a:t>: исламские предсказания говорят о волне мощных землетрясений, которая прокатится по всему миру. Это приведет к ускорению времени.</a:t>
            </a:r>
          </a:p>
          <a:p>
            <a:r>
              <a:rPr lang="ru-RU" sz="2400" b="1" i="1" u="sng" dirty="0" smtClean="0">
                <a:solidFill>
                  <a:srgbClr val="C00000"/>
                </a:solidFill>
              </a:rPr>
              <a:t>9-ый признак</a:t>
            </a:r>
            <a:r>
              <a:rPr lang="ru-RU" sz="2400" b="1" dirty="0" smtClean="0">
                <a:solidFill>
                  <a:srgbClr val="C00000"/>
                </a:solidFill>
              </a:rPr>
              <a:t>: Люди начнут успевать делать за один день то, что ранее они делали за неделю, месяц и даже год. </a:t>
            </a:r>
          </a:p>
          <a:p>
            <a:r>
              <a:rPr lang="ru-RU" sz="2400" b="1" i="1" u="sng" dirty="0" smtClean="0">
                <a:solidFill>
                  <a:srgbClr val="C00000"/>
                </a:solidFill>
              </a:rPr>
              <a:t>10-ый признак</a:t>
            </a:r>
            <a:r>
              <a:rPr lang="ru-RU" sz="2400" b="1" dirty="0" smtClean="0">
                <a:solidFill>
                  <a:srgbClr val="C00000"/>
                </a:solidFill>
              </a:rPr>
              <a:t>: высокий рост количества убийств.</a:t>
            </a:r>
          </a:p>
          <a:p>
            <a:r>
              <a:rPr lang="ru-RU" sz="2400" b="1" i="1" u="sng" dirty="0" smtClean="0">
                <a:solidFill>
                  <a:srgbClr val="C00000"/>
                </a:solidFill>
              </a:rPr>
              <a:t>11-ый признак</a:t>
            </a:r>
            <a:r>
              <a:rPr lang="ru-RU" sz="2400" b="1" dirty="0" smtClean="0">
                <a:solidFill>
                  <a:srgbClr val="C00000"/>
                </a:solidFill>
              </a:rPr>
              <a:t>: резкое увеличение благосостояния людей. Мир больше не делится на бедных и богатых. </a:t>
            </a:r>
          </a:p>
          <a:p>
            <a:r>
              <a:rPr lang="ru-RU" sz="2400" b="1" i="1" u="sng" dirty="0" smtClean="0">
                <a:solidFill>
                  <a:srgbClr val="C00000"/>
                </a:solidFill>
              </a:rPr>
              <a:t>12-ый признак</a:t>
            </a:r>
            <a:r>
              <a:rPr lang="ru-RU" sz="2400" b="1" dirty="0" smtClean="0">
                <a:solidFill>
                  <a:srgbClr val="C00000"/>
                </a:solidFill>
              </a:rPr>
              <a:t>: будет построена великая исламская держава, которая приведет в ад всех тех, кто не исповедует мусульманскую веру. </a:t>
            </a:r>
            <a:endParaRPr lang="ru-RU" sz="2400" b="1" dirty="0">
              <a:solidFill>
                <a:srgbClr val="C0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784976" cy="6124754"/>
          </a:xfrm>
          <a:prstGeom prst="rect">
            <a:avLst/>
          </a:prstGeom>
        </p:spPr>
        <p:txBody>
          <a:bodyPr wrap="square">
            <a:spAutoFit/>
          </a:bodyPr>
          <a:lstStyle/>
          <a:p>
            <a:r>
              <a:rPr lang="ru-RU" sz="2800" b="1" dirty="0" smtClean="0">
                <a:solidFill>
                  <a:srgbClr val="C00000"/>
                </a:solidFill>
              </a:rPr>
              <a:t>О начале Судного дня ( как говорят исламские предсказания)  оповестят звуки архангела </a:t>
            </a:r>
            <a:r>
              <a:rPr lang="ru-RU" sz="2800" b="1" dirty="0" err="1" smtClean="0">
                <a:solidFill>
                  <a:srgbClr val="C00000"/>
                </a:solidFill>
              </a:rPr>
              <a:t>Исрафила</a:t>
            </a:r>
            <a:r>
              <a:rPr lang="ru-RU" sz="2800" b="1" dirty="0" smtClean="0">
                <a:solidFill>
                  <a:srgbClr val="C00000"/>
                </a:solidFill>
              </a:rPr>
              <a:t> (проводим нить с христианским архангелом Михаилом). От этих звуков погибнет все живое на планете. Начнется страшная буря, которая сотрет с лица земли всех людей и все, что было создано их руками. Катаклизмы затронут даже Вселенную.</a:t>
            </a:r>
          </a:p>
          <a:p>
            <a:r>
              <a:rPr lang="ru-RU" sz="2800" b="1" i="1" u="sng" dirty="0" smtClean="0">
                <a:solidFill>
                  <a:srgbClr val="000099"/>
                </a:solidFill>
              </a:rPr>
              <a:t>Второй звук трубы </a:t>
            </a:r>
            <a:r>
              <a:rPr lang="ru-RU" sz="2800" b="1" i="1" u="sng" dirty="0" err="1" smtClean="0">
                <a:solidFill>
                  <a:srgbClr val="000099"/>
                </a:solidFill>
              </a:rPr>
              <a:t>Исрафила</a:t>
            </a:r>
            <a:r>
              <a:rPr lang="ru-RU" sz="2800" b="1" i="1" u="sng" dirty="0" smtClean="0">
                <a:solidFill>
                  <a:srgbClr val="000099"/>
                </a:solidFill>
              </a:rPr>
              <a:t> известит о том, что все мертвые восстали. Они явятся на Страшный суд и ответят за свои праведные и грешные дела</a:t>
            </a:r>
            <a:r>
              <a:rPr lang="ru-RU" sz="2800" b="1" dirty="0" smtClean="0">
                <a:solidFill>
                  <a:srgbClr val="C00000"/>
                </a:solidFill>
              </a:rPr>
              <a:t>. Те, кто полностью очистится, раскается и искупит свои прегрешения, попадут в рай и увидят Аллаха. Людям будет дарована новая жизнь. Произойдет переход жизни в другое качество. </a:t>
            </a:r>
            <a:endParaRPr lang="ru-RU" sz="2800" b="1" dirty="0">
              <a:solidFill>
                <a:srgbClr val="C0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836712"/>
            <a:ext cx="8208912" cy="3785652"/>
          </a:xfrm>
          <a:prstGeom prst="rect">
            <a:avLst/>
          </a:prstGeom>
          <a:noFill/>
        </p:spPr>
        <p:txBody>
          <a:bodyPr wrap="square" rtlCol="0">
            <a:spAutoFit/>
          </a:bodyPr>
          <a:lstStyle/>
          <a:p>
            <a:pPr algn="ctr"/>
            <a:r>
              <a:rPr lang="ru-RU" dirty="0" smtClean="0"/>
              <a:t> </a:t>
            </a:r>
            <a:r>
              <a:rPr lang="ru-RU" sz="8000" b="1" i="1" u="sng" dirty="0" smtClean="0">
                <a:solidFill>
                  <a:srgbClr val="C00000"/>
                </a:solidFill>
              </a:rPr>
              <a:t>Богословские рассуждения Ньютона</a:t>
            </a:r>
            <a:endParaRPr lang="ru-RU" sz="8000" b="1" i="1" u="sng" dirty="0">
              <a:solidFill>
                <a:srgbClr val="C0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0"/>
            <a:ext cx="8784976" cy="6555641"/>
          </a:xfrm>
          <a:prstGeom prst="rect">
            <a:avLst/>
          </a:prstGeom>
        </p:spPr>
        <p:txBody>
          <a:bodyPr wrap="square">
            <a:spAutoFit/>
          </a:bodyPr>
          <a:lstStyle/>
          <a:p>
            <a:r>
              <a:rPr lang="ru-RU" sz="2000" b="1" dirty="0" smtClean="0">
                <a:solidFill>
                  <a:srgbClr val="C00000"/>
                </a:solidFill>
              </a:rPr>
              <a:t>На протяжении многих лет, особенно после 1690 года, Ньютон посвятил себя полномасштабному исследованию Библии. В числе книг, написанных им на эту тему, есть следующие: "Хронология древних царств" и "Замечания на Книгу </a:t>
            </a:r>
            <a:r>
              <a:rPr lang="ru-RU" sz="2000" b="1" dirty="0" err="1" smtClean="0">
                <a:solidFill>
                  <a:srgbClr val="C00000"/>
                </a:solidFill>
              </a:rPr>
              <a:t>прор</a:t>
            </a:r>
            <a:r>
              <a:rPr lang="ru-RU" sz="2000" b="1" dirty="0" smtClean="0">
                <a:solidFill>
                  <a:srgbClr val="C00000"/>
                </a:solidFill>
              </a:rPr>
              <a:t>. Даниила и Апокалипсис св. Иоанна" (издана посмертно в 1773, в русском переводе: </a:t>
            </a:r>
            <a:r>
              <a:rPr lang="ru-RU" sz="2000" b="1" dirty="0" err="1" smtClean="0">
                <a:solidFill>
                  <a:srgbClr val="C00000"/>
                </a:solidFill>
              </a:rPr>
              <a:t>Пг</a:t>
            </a:r>
            <a:r>
              <a:rPr lang="ru-RU" sz="2000" b="1" dirty="0" smtClean="0">
                <a:solidFill>
                  <a:srgbClr val="C00000"/>
                </a:solidFill>
              </a:rPr>
              <a:t>., 1915). </a:t>
            </a:r>
            <a:br>
              <a:rPr lang="ru-RU" sz="2000" b="1" dirty="0" smtClean="0">
                <a:solidFill>
                  <a:srgbClr val="C00000"/>
                </a:solidFill>
              </a:rPr>
            </a:br>
            <a:r>
              <a:rPr lang="ru-RU" sz="2000" b="1" dirty="0" smtClean="0">
                <a:solidFill>
                  <a:srgbClr val="C00000"/>
                </a:solidFill>
              </a:rPr>
              <a:t>Ньютон рассматривал Библию не как источник </a:t>
            </a:r>
            <a:r>
              <a:rPr lang="ru-RU" sz="2000" b="1" dirty="0" err="1" smtClean="0">
                <a:solidFill>
                  <a:srgbClr val="C00000"/>
                </a:solidFill>
              </a:rPr>
              <a:t>естественно-научных</a:t>
            </a:r>
            <a:r>
              <a:rPr lang="ru-RU" sz="2000" b="1" dirty="0" smtClean="0">
                <a:solidFill>
                  <a:srgbClr val="C00000"/>
                </a:solidFill>
              </a:rPr>
              <a:t> сведений, а как Слово Божье. Он любил Бога и верил Библии - всей целиком. Он писал: "Я глубоко верю в Библию как Слово Божие, написанное боговдохновенными людьми. Я каждый день изучаю Библию". Взгляд ученого на взаимоотношение Библии и естествознания не был сформулирован отдельно, но явствует из его работы по книге пророка Даниила. </a:t>
            </a:r>
            <a:br>
              <a:rPr lang="ru-RU" sz="2000" b="1" dirty="0" smtClean="0">
                <a:solidFill>
                  <a:srgbClr val="C00000"/>
                </a:solidFill>
              </a:rPr>
            </a:br>
            <a:r>
              <a:rPr lang="ru-RU" sz="2000" b="1" dirty="0" smtClean="0">
                <a:solidFill>
                  <a:srgbClr val="C00000"/>
                </a:solidFill>
              </a:rPr>
              <a:t>Ньютон выдвинул ряд собственных богословских соображений. Например, наличие Пятикнижия у самарян он считал доказательством его существования до разделения царств в 10 в. до н.э. </a:t>
            </a:r>
            <a:br>
              <a:rPr lang="ru-RU" sz="2000" b="1" dirty="0" smtClean="0">
                <a:solidFill>
                  <a:srgbClr val="C00000"/>
                </a:solidFill>
              </a:rPr>
            </a:br>
            <a:r>
              <a:rPr lang="ru-RU" sz="2000" b="1" dirty="0" smtClean="0">
                <a:solidFill>
                  <a:srgbClr val="C00000"/>
                </a:solidFill>
              </a:rPr>
              <a:t>Общий принцип закономерности, царящий во Вселенной, был для Ньютона свидетельством о Божественном Разуме, но сами эти принципы он изучал чисто рациональными средствами. Он также писал: "Атеизм  бессмыслен. Когда я смотрю на солнечную систему, я вижу Землю на достаточном расстоянии от Солнца, чтобы получать достаточное количество тепла и света. Это не произошло случайно". </a:t>
            </a:r>
            <a:endParaRPr lang="en-US" sz="2000" b="1" dirty="0" smtClean="0">
              <a:solidFill>
                <a:srgbClr val="C0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779912" y="-683586"/>
            <a:ext cx="5040560" cy="70480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1" u="sng" strike="noStrike" cap="none" normalizeH="0" baseline="0" dirty="0" smtClean="0">
                <a:ln>
                  <a:noFill/>
                </a:ln>
                <a:solidFill>
                  <a:srgbClr val="000099"/>
                </a:solidFill>
                <a:effectLst/>
                <a:latin typeface="Arial" pitchFamily="34" charset="0"/>
                <a:cs typeface="Arial" pitchFamily="34" charset="0"/>
              </a:rPr>
              <a:t>Каким и когда видел конец света Исаак Ньютон?</a:t>
            </a:r>
          </a:p>
          <a:p>
            <a:pPr marL="0" marR="0" lvl="0" indent="0" algn="l" defTabSz="914400" rtl="0" eaLnBrk="1" fontAlgn="base" latinLnBrk="0" hangingPunct="1">
              <a:lnSpc>
                <a:spcPct val="100000"/>
              </a:lnSpc>
              <a:spcBef>
                <a:spcPct val="0"/>
              </a:spcBef>
              <a:spcAft>
                <a:spcPct val="0"/>
              </a:spcAft>
              <a:buClrTx/>
              <a:buSzTx/>
              <a:buFontTx/>
              <a:buNone/>
              <a:tabLst/>
            </a:pPr>
            <a:endParaRPr lang="ru-RU" sz="1200" b="1" dirty="0" smtClean="0">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C00000"/>
                </a:solidFill>
                <a:effectLst/>
                <a:latin typeface="Arial" pitchFamily="34" charset="0"/>
                <a:cs typeface="Arial" pitchFamily="34" charset="0"/>
              </a:rPr>
              <a:t>  </a:t>
            </a:r>
            <a:r>
              <a:rPr kumimoji="0" lang="ru-RU" sz="1400" b="1" i="0" u="none" strike="noStrike" cap="none" normalizeH="0" baseline="0" dirty="0" smtClean="0">
                <a:ln>
                  <a:noFill/>
                </a:ln>
                <a:solidFill>
                  <a:srgbClr val="C00000"/>
                </a:solidFill>
                <a:effectLst/>
                <a:latin typeface="Arial" pitchFamily="34" charset="0"/>
                <a:cs typeface="Arial" pitchFamily="34" charset="0"/>
              </a:rPr>
              <a:t>Великий британский ученый, прославившийся заслугами не только в физике, но и общественной работе и других науках, также как и многие </a:t>
            </a:r>
            <a:r>
              <a:rPr kumimoji="0" lang="ru-RU" sz="1400" b="1" i="0" u="none" strike="noStrike" cap="none" normalizeH="0" baseline="0" dirty="0" err="1" smtClean="0">
                <a:ln>
                  <a:noFill/>
                </a:ln>
                <a:solidFill>
                  <a:srgbClr val="C00000"/>
                </a:solidFill>
                <a:effectLst/>
                <a:latin typeface="Arial" pitchFamily="34" charset="0"/>
                <a:cs typeface="Arial" pitchFamily="34" charset="0"/>
              </a:rPr>
              <a:t>светилы</a:t>
            </a:r>
            <a:r>
              <a:rPr kumimoji="0" lang="ru-RU" sz="1400" b="1" i="0" u="none" strike="noStrike" cap="none" normalizeH="0" baseline="0" dirty="0" smtClean="0">
                <a:ln>
                  <a:noFill/>
                </a:ln>
                <a:solidFill>
                  <a:srgbClr val="C00000"/>
                </a:solidFill>
                <a:effectLst/>
                <a:latin typeface="Arial" pitchFamily="34" charset="0"/>
                <a:cs typeface="Arial" pitchFamily="34" charset="0"/>
              </a:rPr>
              <a:t> времени прошлого и времени настоящего, занимался вопросами конца света</a:t>
            </a:r>
            <a:r>
              <a:rPr kumimoji="0" lang="ru-RU" b="1" i="1" u="sng" strike="noStrike" cap="none" normalizeH="0" baseline="0" dirty="0" smtClean="0">
                <a:ln>
                  <a:noFill/>
                </a:ln>
                <a:solidFill>
                  <a:srgbClr val="000099"/>
                </a:solidFill>
                <a:effectLst/>
                <a:latin typeface="Arial" pitchFamily="34" charset="0"/>
                <a:cs typeface="Arial" pitchFamily="34" charset="0"/>
              </a:rPr>
              <a:t>. Каким он станет для Земли и настанет ли вообще? Если да, то когда? </a:t>
            </a:r>
            <a:r>
              <a:rPr kumimoji="0" lang="ru-RU" sz="1400" b="1" i="0" u="none" strike="noStrike" cap="none" normalizeH="0" baseline="0" dirty="0" smtClean="0">
                <a:ln>
                  <a:noFill/>
                </a:ln>
                <a:solidFill>
                  <a:srgbClr val="C00000"/>
                </a:solidFill>
                <a:effectLst/>
                <a:latin typeface="Arial" pitchFamily="34" charset="0"/>
                <a:cs typeface="Arial" pitchFamily="34" charset="0"/>
              </a:rPr>
              <a:t/>
            </a:r>
            <a:br>
              <a:rPr kumimoji="0" lang="ru-RU" sz="1400" b="1" i="0" u="none" strike="noStrike" cap="none" normalizeH="0" baseline="0" dirty="0" smtClean="0">
                <a:ln>
                  <a:noFill/>
                </a:ln>
                <a:solidFill>
                  <a:srgbClr val="C00000"/>
                </a:solidFill>
                <a:effectLst/>
                <a:latin typeface="Arial" pitchFamily="34" charset="0"/>
                <a:cs typeface="Arial" pitchFamily="34" charset="0"/>
              </a:rPr>
            </a:br>
            <a:r>
              <a:rPr kumimoji="0" lang="ru-RU" sz="1400" b="1" i="0" u="none" strike="noStrike" cap="none" normalizeH="0" baseline="0" dirty="0" smtClean="0">
                <a:ln>
                  <a:noFill/>
                </a:ln>
                <a:solidFill>
                  <a:srgbClr val="C00000"/>
                </a:solidFill>
                <a:effectLst/>
                <a:latin typeface="Arial" pitchFamily="34" charset="0"/>
                <a:cs typeface="Arial" pitchFamily="34" charset="0"/>
              </a:rPr>
              <a:t>Конец XVII века для великого ученого совпал с работой в Кембриджском университете. Это был период его увлечений теологией, астрономией, </a:t>
            </a:r>
            <a:r>
              <a:rPr kumimoji="0" lang="ru-RU" sz="1400" b="1" i="0" u="none" strike="noStrike" cap="none" normalizeH="0" baseline="0" dirty="0" err="1" smtClean="0">
                <a:ln>
                  <a:noFill/>
                </a:ln>
                <a:solidFill>
                  <a:srgbClr val="C00000"/>
                </a:solidFill>
                <a:effectLst/>
                <a:latin typeface="Arial" pitchFamily="34" charset="0"/>
                <a:cs typeface="Arial" pitchFamily="34" charset="0"/>
              </a:rPr>
              <a:t>алхимией,расцвета</a:t>
            </a:r>
            <a:r>
              <a:rPr kumimoji="0" lang="ru-RU" sz="1400" b="1" i="0" u="none" strike="noStrike" cap="none" normalizeH="0" baseline="0" dirty="0" smtClean="0">
                <a:ln>
                  <a:noFill/>
                </a:ln>
                <a:solidFill>
                  <a:srgbClr val="C00000"/>
                </a:solidFill>
                <a:effectLst/>
                <a:latin typeface="Arial" pitchFamily="34" charset="0"/>
                <a:cs typeface="Arial" pitchFamily="34" charset="0"/>
              </a:rPr>
              <a:t> на поприще </a:t>
            </a:r>
            <a:r>
              <a:rPr kumimoji="0" lang="ru-RU" sz="1400" b="1" i="0" u="none" strike="noStrike" cap="none" normalizeH="0" baseline="0" dirty="0" err="1" smtClean="0">
                <a:ln>
                  <a:noFill/>
                </a:ln>
                <a:solidFill>
                  <a:srgbClr val="C00000"/>
                </a:solidFill>
                <a:effectLst/>
                <a:latin typeface="Arial" pitchFamily="34" charset="0"/>
                <a:cs typeface="Arial" pitchFamily="34" charset="0"/>
              </a:rPr>
              <a:t>физики.Его</a:t>
            </a:r>
            <a:r>
              <a:rPr kumimoji="0" lang="ru-RU" sz="1400" b="1" i="0" u="none" strike="noStrike" cap="none" normalizeH="0" baseline="0" dirty="0" smtClean="0">
                <a:ln>
                  <a:noFill/>
                </a:ln>
                <a:solidFill>
                  <a:srgbClr val="C00000"/>
                </a:solidFill>
                <a:effectLst/>
                <a:latin typeface="Arial" pitchFamily="34" charset="0"/>
                <a:cs typeface="Arial" pitchFamily="34" charset="0"/>
              </a:rPr>
              <a:t> изучение потенциального конца света было связано с работой над древними рукописями, а также изучением работ пророка Даниила - книги его текстов. </a:t>
            </a:r>
            <a:r>
              <a:rPr kumimoji="0" lang="ru-RU" b="1" i="1" u="sng" strike="noStrike" cap="none" normalizeH="0" baseline="0" dirty="0" smtClean="0">
                <a:ln>
                  <a:noFill/>
                </a:ln>
                <a:solidFill>
                  <a:srgbClr val="000099"/>
                </a:solidFill>
                <a:effectLst/>
                <a:latin typeface="Arial" pitchFamily="34" charset="0"/>
                <a:cs typeface="Arial" pitchFamily="34" charset="0"/>
              </a:rPr>
              <a:t>В ней пророк</a:t>
            </a:r>
            <a:r>
              <a:rPr kumimoji="0" lang="ru-RU" b="1" i="1" u="sng" strike="noStrike" cap="none" normalizeH="0" dirty="0" smtClean="0">
                <a:ln>
                  <a:noFill/>
                </a:ln>
                <a:solidFill>
                  <a:srgbClr val="000099"/>
                </a:solidFill>
                <a:effectLst/>
                <a:latin typeface="Arial" pitchFamily="34" charset="0"/>
                <a:cs typeface="Arial" pitchFamily="34" charset="0"/>
              </a:rPr>
              <a:t> </a:t>
            </a:r>
            <a:r>
              <a:rPr kumimoji="0" lang="ru-RU" b="1" i="1" u="sng" strike="noStrike" cap="none" normalizeH="0" baseline="0" dirty="0" smtClean="0">
                <a:ln>
                  <a:noFill/>
                </a:ln>
                <a:solidFill>
                  <a:srgbClr val="000099"/>
                </a:solidFill>
                <a:effectLst/>
                <a:latin typeface="Arial" pitchFamily="34" charset="0"/>
                <a:cs typeface="Arial" pitchFamily="34" charset="0"/>
              </a:rPr>
              <a:t> говорит не только о приходе мессии, но и указывает рассчитанную им точную дату конца света, предрекая наступление Апокалипсиса лишь в 2060 году</a:t>
            </a:r>
            <a:r>
              <a:rPr kumimoji="0" lang="ru-RU" sz="1400" b="1" i="0" u="none" strike="noStrike" cap="none" normalizeH="0" baseline="0" dirty="0" smtClean="0">
                <a:ln>
                  <a:noFill/>
                </a:ln>
                <a:solidFill>
                  <a:srgbClr val="C00000"/>
                </a:solidFill>
                <a:effectLst/>
                <a:latin typeface="Arial" pitchFamily="34" charset="0"/>
                <a:cs typeface="Arial" pitchFamily="34" charset="0"/>
              </a:rPr>
              <a:t>. На выставке «секреты Ньютона» было представлено письмо, написанное им еще в 1740 году. В нем он описывает свою работу над книгой пророка Даниила и свою находку, сделанную в процессе: по расчетам библейского труда, конец света должен наступить спустя 1260 лет после возникновения империи франков, которая в 800 году была образована Карлом Великим</a:t>
            </a:r>
            <a:r>
              <a:rPr kumimoji="0" lang="ru-RU" sz="1400" b="0" i="0" u="none" strike="noStrike" cap="none" normalizeH="0" baseline="0" dirty="0" smtClean="0">
                <a:ln>
                  <a:noFill/>
                </a:ln>
                <a:solidFill>
                  <a:srgbClr val="C00000"/>
                </a:solidFill>
                <a:effectLst/>
                <a:latin typeface="Arial" pitchFamily="34" charset="0"/>
                <a:cs typeface="Arial" pitchFamily="34" charset="0"/>
              </a:rPr>
              <a:t>.</a:t>
            </a:r>
            <a:r>
              <a:rPr kumimoji="0" lang="ru-RU" sz="1400" b="0" i="0" u="none" strike="noStrike" cap="none" normalizeH="0" baseline="0" dirty="0" smtClean="0">
                <a:ln>
                  <a:noFill/>
                </a:ln>
                <a:solidFill>
                  <a:srgbClr val="C00000"/>
                </a:solidFill>
                <a:effectLst/>
                <a:latin typeface="Arial" pitchFamily="34" charset="0"/>
              </a:rPr>
              <a:t> </a:t>
            </a:r>
            <a:endParaRPr kumimoji="0" lang="ru-RU" sz="1400" b="0" i="0" u="none" strike="noStrike" cap="none" normalizeH="0" baseline="0" dirty="0" smtClean="0">
              <a:ln>
                <a:noFill/>
              </a:ln>
              <a:solidFill>
                <a:srgbClr val="C00000"/>
              </a:solidFill>
              <a:effectLst/>
              <a:latin typeface="Arial" pitchFamily="34" charset="0"/>
              <a:cs typeface="Arial" pitchFamily="34" charset="0"/>
            </a:endParaRPr>
          </a:p>
        </p:txBody>
      </p:sp>
      <p:pic>
        <p:nvPicPr>
          <p:cNvPr id="1026" name="Picture 2" descr="Каким видел конец света&#10; Исаак Ньютон?"/>
          <p:cNvPicPr>
            <a:picLocks noChangeAspect="1" noChangeArrowheads="1"/>
          </p:cNvPicPr>
          <p:nvPr/>
        </p:nvPicPr>
        <p:blipFill>
          <a:blip r:embed="rId2" cstate="print"/>
          <a:srcRect/>
          <a:stretch>
            <a:fillRect/>
          </a:stretch>
        </p:blipFill>
        <p:spPr bwMode="auto">
          <a:xfrm>
            <a:off x="179512" y="980728"/>
            <a:ext cx="3463337" cy="2535164"/>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476672"/>
            <a:ext cx="8784976" cy="5016758"/>
          </a:xfrm>
          <a:prstGeom prst="rect">
            <a:avLst/>
          </a:prstGeom>
        </p:spPr>
        <p:txBody>
          <a:bodyPr wrap="square">
            <a:spAutoFit/>
          </a:bodyPr>
          <a:lstStyle/>
          <a:p>
            <a:pPr lvl="0" algn="ctr" fontAlgn="base">
              <a:spcBef>
                <a:spcPct val="0"/>
              </a:spcBef>
              <a:spcAft>
                <a:spcPct val="0"/>
              </a:spcAft>
            </a:pPr>
            <a:r>
              <a:rPr lang="ru-RU" sz="8000" b="1" i="1" u="sng" dirty="0" err="1" smtClean="0">
                <a:solidFill>
                  <a:srgbClr val="C00000"/>
                </a:solidFill>
                <a:latin typeface="Calibri" pitchFamily="34" charset="0"/>
                <a:ea typeface="Times New Roman" pitchFamily="18" charset="0"/>
                <a:cs typeface="Times New Roman" pitchFamily="18" charset="0"/>
              </a:rPr>
              <a:t>Ванга</a:t>
            </a:r>
            <a:r>
              <a:rPr lang="ru-RU" sz="8000" b="1" i="1" u="sng" dirty="0" smtClean="0">
                <a:solidFill>
                  <a:srgbClr val="C00000"/>
                </a:solidFill>
                <a:latin typeface="Calibri" pitchFamily="34" charset="0"/>
                <a:ea typeface="Times New Roman" pitchFamily="18" charset="0"/>
                <a:cs typeface="Times New Roman" pitchFamily="18" charset="0"/>
              </a:rPr>
              <a:t> – предсказание конца света 2012 год </a:t>
            </a:r>
            <a:endParaRPr lang="ru-RU" sz="8000" b="1" i="1" u="sng" dirty="0" smtClean="0">
              <a:solidFill>
                <a:srgbClr val="C00000"/>
              </a:solidFill>
              <a:latin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88640"/>
            <a:ext cx="8784976" cy="6740307"/>
          </a:xfrm>
          <a:prstGeom prst="rect">
            <a:avLst/>
          </a:prstGeom>
        </p:spPr>
        <p:txBody>
          <a:bodyPr wrap="square">
            <a:spAutoFit/>
          </a:bodyPr>
          <a:lstStyle/>
          <a:p>
            <a:r>
              <a:rPr lang="ru-RU" b="1" dirty="0" smtClean="0">
                <a:solidFill>
                  <a:srgbClr val="C00000"/>
                </a:solidFill>
              </a:rPr>
              <a:t>С самим фактом существования этой планеты связано не только множество различных домыслов, но и вполне обоснованных научных теорий, подтвержденных разного рода вычислениями, цифрами и данными. То и дело на страницах разного рода печатных изданий и в Интернете появляются всё новые и новые факты, фотографии, изображения, домыслы и предположения. Часть из них призвана доказать существование мифической планеты </a:t>
            </a:r>
            <a:r>
              <a:rPr lang="ru-RU" b="1" dirty="0" err="1" smtClean="0">
                <a:solidFill>
                  <a:srgbClr val="C00000"/>
                </a:solidFill>
              </a:rPr>
              <a:t>Нибиру</a:t>
            </a:r>
            <a:r>
              <a:rPr lang="ru-RU" b="1" dirty="0" smtClean="0">
                <a:solidFill>
                  <a:srgbClr val="C00000"/>
                </a:solidFill>
              </a:rPr>
              <a:t>, другая же, наоборот, свидетельствует о безосновательности идеи ее существования.</a:t>
            </a:r>
            <a:br>
              <a:rPr lang="ru-RU" b="1" dirty="0" smtClean="0">
                <a:solidFill>
                  <a:srgbClr val="C00000"/>
                </a:solidFill>
              </a:rPr>
            </a:br>
            <a:r>
              <a:rPr lang="ru-RU" b="1" dirty="0" smtClean="0">
                <a:solidFill>
                  <a:srgbClr val="C00000"/>
                </a:solidFill>
              </a:rPr>
              <a:t>   Тем не менее, само слово «</a:t>
            </a:r>
            <a:r>
              <a:rPr lang="ru-RU" b="1" dirty="0" err="1" smtClean="0">
                <a:solidFill>
                  <a:srgbClr val="C00000"/>
                </a:solidFill>
              </a:rPr>
              <a:t>Нибиру</a:t>
            </a:r>
            <a:r>
              <a:rPr lang="ru-RU" b="1" dirty="0" smtClean="0">
                <a:solidFill>
                  <a:srgbClr val="C00000"/>
                </a:solidFill>
              </a:rPr>
              <a:t>» сейчас на слуху, и для нас с вами особенно важно разобраться, кому и чему можно безоговорочно доверять, а какие факты можно поставить под сомнения.</a:t>
            </a:r>
            <a:r>
              <a:rPr lang="ru-RU" b="1" dirty="0" smtClean="0"/>
              <a:t/>
            </a:r>
            <a:br>
              <a:rPr lang="ru-RU" b="1" dirty="0" smtClean="0"/>
            </a:br>
            <a:r>
              <a:rPr lang="ru-RU" b="1" dirty="0" smtClean="0"/>
              <a:t>   </a:t>
            </a:r>
            <a:r>
              <a:rPr lang="ru-RU" sz="2000" b="1" i="1" u="sng" dirty="0" smtClean="0">
                <a:solidFill>
                  <a:srgbClr val="000099"/>
                </a:solidFill>
              </a:rPr>
              <a:t>Одно только то, что существование загадочной планеты признала NASA, действительно заставляет задуматься, что есть еще на Земле и в космосе множество загадок, которые человечеству еще только предстоит разгадать. Одна из этих загадок – планета </a:t>
            </a:r>
            <a:r>
              <a:rPr lang="ru-RU" sz="2000" b="1" i="1" u="sng" dirty="0" err="1" smtClean="0">
                <a:solidFill>
                  <a:srgbClr val="000099"/>
                </a:solidFill>
              </a:rPr>
              <a:t>Нибиру</a:t>
            </a:r>
            <a:r>
              <a:rPr lang="ru-RU" sz="2000" b="1" i="1" u="sng" dirty="0" smtClean="0">
                <a:solidFill>
                  <a:srgbClr val="000099"/>
                </a:solidFill>
              </a:rPr>
              <a:t>.</a:t>
            </a:r>
            <a:r>
              <a:rPr lang="ru-RU" b="1" dirty="0" smtClean="0"/>
              <a:t/>
            </a:r>
            <a:br>
              <a:rPr lang="ru-RU" b="1" dirty="0" smtClean="0"/>
            </a:br>
            <a:r>
              <a:rPr lang="ru-RU" b="1" dirty="0" smtClean="0"/>
              <a:t>   </a:t>
            </a:r>
            <a:r>
              <a:rPr lang="ru-RU" b="1" dirty="0" smtClean="0">
                <a:solidFill>
                  <a:srgbClr val="C00000"/>
                </a:solidFill>
              </a:rPr>
              <a:t>Письмена шумеров, факты из Библии, многочисленные наблюдения, математические расчеты легли в основу теории о существовании планеты Х.</a:t>
            </a:r>
            <a:r>
              <a:rPr lang="ru-RU" b="1" dirty="0" smtClean="0"/>
              <a:t/>
            </a:r>
            <a:br>
              <a:rPr lang="ru-RU" b="1" dirty="0" smtClean="0"/>
            </a:br>
            <a:r>
              <a:rPr lang="ru-RU" b="1" dirty="0" smtClean="0"/>
              <a:t>  </a:t>
            </a:r>
            <a:r>
              <a:rPr lang="ru-RU" sz="2000" b="1" i="1" u="sng" dirty="0" smtClean="0">
                <a:solidFill>
                  <a:srgbClr val="6600CC"/>
                </a:solidFill>
              </a:rPr>
              <a:t> </a:t>
            </a:r>
            <a:r>
              <a:rPr lang="ru-RU" sz="2000" b="1" i="1" u="sng" dirty="0" smtClean="0">
                <a:solidFill>
                  <a:srgbClr val="000099"/>
                </a:solidFill>
              </a:rPr>
              <a:t>Астрономы из NASA уверены, что в 2012 году </a:t>
            </a:r>
            <a:r>
              <a:rPr lang="ru-RU" sz="2000" b="1" i="1" u="sng" dirty="0" err="1" smtClean="0">
                <a:solidFill>
                  <a:srgbClr val="000099"/>
                </a:solidFill>
              </a:rPr>
              <a:t>Нибиру</a:t>
            </a:r>
            <a:r>
              <a:rPr lang="ru-RU" sz="2000" b="1" i="1" u="sng" dirty="0" smtClean="0">
                <a:solidFill>
                  <a:srgbClr val="000099"/>
                </a:solidFill>
              </a:rPr>
              <a:t> будет проходить через Солнечную систему (что происходит один раз в несколько тысяч лет), и это повлечет за собой катастрофические последствия для всего живого на нашей Планете Земля. </a:t>
            </a:r>
            <a:br>
              <a:rPr lang="ru-RU" sz="2000" b="1" i="1" u="sng" dirty="0" smtClean="0">
                <a:solidFill>
                  <a:srgbClr val="000099"/>
                </a:solidFill>
              </a:rPr>
            </a:br>
            <a:r>
              <a:rPr lang="ru-RU" sz="2000" b="1" i="1" u="sng" dirty="0" smtClean="0">
                <a:solidFill>
                  <a:srgbClr val="000099"/>
                </a:solidFill>
              </a:rPr>
              <a:t>   Что ж, как говорится, поживем – увидим...</a:t>
            </a:r>
            <a:r>
              <a:rPr lang="ru-RU" b="1" dirty="0" smtClean="0"/>
              <a:t/>
            </a:r>
            <a:br>
              <a:rPr lang="ru-RU" b="1" dirty="0" smtClean="0"/>
            </a:br>
            <a:r>
              <a:rPr lang="ru-RU" b="1" dirty="0" smtClean="0"/>
              <a:t>  </a:t>
            </a:r>
            <a:r>
              <a:rPr lang="ru-RU" b="1" dirty="0" smtClean="0">
                <a:solidFill>
                  <a:srgbClr val="C00000"/>
                </a:solidFill>
              </a:rPr>
              <a:t> Предлагаем вам несколько разносторонних и противоположных точек зрения на гипотезы о существовании планеты </a:t>
            </a:r>
            <a:r>
              <a:rPr lang="ru-RU" b="1" dirty="0" err="1" smtClean="0">
                <a:solidFill>
                  <a:srgbClr val="C00000"/>
                </a:solidFill>
              </a:rPr>
              <a:t>Нибиру</a:t>
            </a:r>
            <a:r>
              <a:rPr lang="ru-RU" b="1" dirty="0" smtClean="0">
                <a:solidFill>
                  <a:srgbClr val="C00000"/>
                </a:solidFill>
              </a:rPr>
              <a:t>.</a:t>
            </a:r>
            <a:endParaRPr lang="ru-RU" b="1" dirty="0">
              <a:solidFill>
                <a:srgbClr val="C0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7504" y="184666"/>
            <a:ext cx="8712968"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1" u="sng" strike="noStrike" cap="none" normalizeH="0" baseline="0" dirty="0" err="1" smtClean="0">
                <a:ln>
                  <a:noFill/>
                </a:ln>
                <a:solidFill>
                  <a:srgbClr val="000099"/>
                </a:solidFill>
                <a:effectLst/>
                <a:latin typeface="Calibri" pitchFamily="34" charset="0"/>
                <a:ea typeface="Times New Roman" pitchFamily="18" charset="0"/>
                <a:cs typeface="Times New Roman" pitchFamily="18" charset="0"/>
              </a:rPr>
              <a:t>Ванга</a:t>
            </a:r>
            <a:r>
              <a:rPr kumimoji="0" lang="ru-RU" sz="24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она же </a:t>
            </a:r>
            <a:r>
              <a:rPr kumimoji="0" lang="ru-RU" sz="2400" b="1" i="1" u="sng" strike="noStrike" cap="none" normalizeH="0" baseline="0" dirty="0" err="1" smtClean="0">
                <a:ln>
                  <a:noFill/>
                </a:ln>
                <a:solidFill>
                  <a:srgbClr val="000099"/>
                </a:solidFill>
                <a:effectLst/>
                <a:latin typeface="Calibri" pitchFamily="34" charset="0"/>
                <a:ea typeface="Times New Roman" pitchFamily="18" charset="0"/>
                <a:cs typeface="Times New Roman" pitchFamily="18" charset="0"/>
              </a:rPr>
              <a:t>Вангелия</a:t>
            </a:r>
            <a:r>
              <a:rPr kumimoji="0" lang="ru-RU" sz="24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a:t>
            </a:r>
            <a:r>
              <a:rPr kumimoji="0" lang="ru-RU" sz="2400" b="1" i="1" u="sng" strike="noStrike" cap="none" normalizeH="0" baseline="0" dirty="0" err="1" smtClean="0">
                <a:ln>
                  <a:noFill/>
                </a:ln>
                <a:solidFill>
                  <a:srgbClr val="000099"/>
                </a:solidFill>
                <a:effectLst/>
                <a:latin typeface="Calibri" pitchFamily="34" charset="0"/>
                <a:ea typeface="Times New Roman" pitchFamily="18" charset="0"/>
                <a:cs typeface="Times New Roman" pitchFamily="18" charset="0"/>
              </a:rPr>
              <a:t>Пандеева</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родилась 31 января 1911 года , в небольшом болгарском городе «</a:t>
            </a:r>
            <a:r>
              <a:rPr kumimoji="0" lang="ru-RU" sz="24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Петрич</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a:t>
            </a:r>
            <a:endParaRPr kumimoji="0" lang="ru-RU" sz="2400" b="1"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Однажды </a:t>
            </a:r>
            <a:r>
              <a:rPr kumimoji="0" lang="ru-RU" sz="24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Вангу</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поднял в небо мощный смерч, в результате которого она потеряла зрение, но приобрела дар ясновидения. Ближе к тридцати годам, </a:t>
            </a:r>
            <a:r>
              <a:rPr kumimoji="0" lang="ru-RU" sz="24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Ванга</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научилась управлять своим даром и правильно толковать свои видения. Умерла  </a:t>
            </a:r>
            <a:r>
              <a:rPr kumimoji="0" lang="ru-RU" sz="24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Ванга</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10 августа 1996 года, успев оставить нам очень много предсказаний и пророчеств.</a:t>
            </a:r>
            <a:endParaRPr kumimoji="0" lang="ru-RU" sz="2400" b="1"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В своих предсказаниях,  </a:t>
            </a:r>
            <a:r>
              <a:rPr kumimoji="0" lang="ru-RU" sz="24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Ванга</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оберегала людей от глобальных природных и климатических  катаклизмов, и это совсем не означает, что  </a:t>
            </a:r>
            <a:r>
              <a:rPr kumimoji="0" lang="ru-RU" sz="24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Ванга</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любила обсуждать вопрос о конце света. Пророчество заключалось в том, что все населенные пункты Земли будут страдать от наводнений и цунами, которые будут вызваны землетрясением.  Так же стоит отметить, что  </a:t>
            </a:r>
            <a:r>
              <a:rPr kumimoji="0" lang="ru-RU" sz="24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Ванга</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никогда не называла конкретных данных о том, когда может произойти конец света.</a:t>
            </a:r>
            <a:b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endParaRPr kumimoji="0" lang="ru-RU" sz="2400" b="1" i="0" u="none" strike="noStrike" cap="none" normalizeH="0" baseline="0" dirty="0" smtClean="0">
              <a:ln>
                <a:noFill/>
              </a:ln>
              <a:solidFill>
                <a:srgbClr val="C00000"/>
              </a:solidFill>
              <a:effectLst/>
              <a:latin typeface="Arial"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260648"/>
            <a:ext cx="8856984" cy="6278642"/>
          </a:xfrm>
          <a:prstGeom prst="rect">
            <a:avLst/>
          </a:prstGeom>
        </p:spPr>
        <p:txBody>
          <a:bodyPr wrap="square">
            <a:spAutoFit/>
          </a:bodyPr>
          <a:lstStyle/>
          <a:p>
            <a:pPr lvl="0" eaLnBrk="0" fontAlgn="base" hangingPunct="0">
              <a:spcBef>
                <a:spcPct val="0"/>
              </a:spcBef>
              <a:spcAft>
                <a:spcPct val="0"/>
              </a:spcAft>
            </a:pPr>
            <a:r>
              <a:rPr lang="ru-RU" sz="2400" b="1" i="1" u="sng" dirty="0" smtClean="0">
                <a:solidFill>
                  <a:srgbClr val="000099"/>
                </a:solidFill>
                <a:latin typeface="Calibri" pitchFamily="34" charset="0"/>
                <a:ea typeface="Times New Roman" pitchFamily="18" charset="0"/>
                <a:cs typeface="Times New Roman" pitchFamily="18" charset="0"/>
              </a:rPr>
              <a:t>За всю свою жизнь, </a:t>
            </a:r>
            <a:r>
              <a:rPr lang="ru-RU" sz="2400" b="1" i="1" u="sng" dirty="0" err="1" smtClean="0">
                <a:solidFill>
                  <a:srgbClr val="000099"/>
                </a:solidFill>
                <a:latin typeface="Calibri" pitchFamily="34" charset="0"/>
                <a:ea typeface="Times New Roman" pitchFamily="18" charset="0"/>
                <a:cs typeface="Times New Roman" pitchFamily="18" charset="0"/>
              </a:rPr>
              <a:t>Ванга</a:t>
            </a:r>
            <a:r>
              <a:rPr lang="ru-RU" sz="2400" b="1" i="1" u="sng" dirty="0" smtClean="0">
                <a:solidFill>
                  <a:srgbClr val="000099"/>
                </a:solidFill>
                <a:latin typeface="Calibri" pitchFamily="34" charset="0"/>
                <a:ea typeface="Times New Roman" pitchFamily="18" charset="0"/>
                <a:cs typeface="Times New Roman" pitchFamily="18" charset="0"/>
              </a:rPr>
              <a:t> два раза предсказала конец света. </a:t>
            </a:r>
            <a:endParaRPr lang="ru-RU" sz="2400" b="1" i="1" u="sng" dirty="0" smtClean="0">
              <a:solidFill>
                <a:srgbClr val="000099"/>
              </a:solidFill>
              <a:latin typeface="Arial" pitchFamily="34" charset="0"/>
            </a:endParaRPr>
          </a:p>
          <a:p>
            <a:pPr lvl="0" eaLnBrk="0" fontAlgn="base" hangingPunct="0">
              <a:spcBef>
                <a:spcPct val="0"/>
              </a:spcBef>
              <a:spcAft>
                <a:spcPct val="0"/>
              </a:spcAft>
            </a:pPr>
            <a:r>
              <a:rPr lang="ru-RU" b="1" i="1" dirty="0" smtClean="0">
                <a:solidFill>
                  <a:srgbClr val="C00000"/>
                </a:solidFill>
                <a:latin typeface="Calibri" pitchFamily="34" charset="0"/>
                <a:ea typeface="Times New Roman" pitchFamily="18" charset="0"/>
                <a:cs typeface="Times New Roman" pitchFamily="18" charset="0"/>
              </a:rPr>
              <a:t>Первый звучал так: « Когда Земля отвернется от Солнца, там, где жара невыносимою была - лед холодный станет, погибнут стада животных».</a:t>
            </a:r>
            <a:endParaRPr lang="ru-RU" b="1" i="1" dirty="0" smtClean="0">
              <a:solidFill>
                <a:srgbClr val="C00000"/>
              </a:solidFill>
              <a:latin typeface="Arial" pitchFamily="34" charset="0"/>
            </a:endParaRPr>
          </a:p>
          <a:p>
            <a:pPr lvl="0" eaLnBrk="0" fontAlgn="base" hangingPunct="0">
              <a:spcBef>
                <a:spcPct val="0"/>
              </a:spcBef>
              <a:spcAft>
                <a:spcPct val="0"/>
              </a:spcAft>
            </a:pPr>
            <a:r>
              <a:rPr lang="ru-RU" b="1" i="1" dirty="0" smtClean="0">
                <a:solidFill>
                  <a:srgbClr val="C00000"/>
                </a:solidFill>
                <a:latin typeface="Calibri" pitchFamily="34" charset="0"/>
                <a:ea typeface="Times New Roman" pitchFamily="18" charset="0"/>
                <a:cs typeface="Times New Roman" pitchFamily="18" charset="0"/>
              </a:rPr>
              <a:t>По словам пророчицы, в период первого конца света : «и возвратится время обратно».</a:t>
            </a:r>
            <a:br>
              <a:rPr lang="ru-RU" b="1" i="1" dirty="0" smtClean="0">
                <a:solidFill>
                  <a:srgbClr val="C00000"/>
                </a:solidFill>
                <a:latin typeface="Calibri" pitchFamily="34" charset="0"/>
                <a:ea typeface="Times New Roman" pitchFamily="18" charset="0"/>
                <a:cs typeface="Times New Roman" pitchFamily="18" charset="0"/>
              </a:rPr>
            </a:br>
            <a:r>
              <a:rPr lang="ru-RU" b="1" i="1" dirty="0" smtClean="0">
                <a:solidFill>
                  <a:srgbClr val="C00000"/>
                </a:solidFill>
                <a:latin typeface="Calibri" pitchFamily="34" charset="0"/>
                <a:ea typeface="Times New Roman" pitchFamily="18" charset="0"/>
                <a:cs typeface="Times New Roman" pitchFamily="18" charset="0"/>
              </a:rPr>
              <a:t>Следующий конец света </a:t>
            </a:r>
            <a:r>
              <a:rPr lang="ru-RU" b="1" i="1" dirty="0" err="1" smtClean="0">
                <a:solidFill>
                  <a:srgbClr val="C00000"/>
                </a:solidFill>
                <a:latin typeface="Calibri" pitchFamily="34" charset="0"/>
                <a:ea typeface="Times New Roman" pitchFamily="18" charset="0"/>
                <a:cs typeface="Times New Roman" pitchFamily="18" charset="0"/>
              </a:rPr>
              <a:t>Ванга</a:t>
            </a:r>
            <a:r>
              <a:rPr lang="ru-RU" b="1" i="1" dirty="0" smtClean="0">
                <a:solidFill>
                  <a:srgbClr val="C00000"/>
                </a:solidFill>
                <a:latin typeface="Calibri" pitchFamily="34" charset="0"/>
                <a:ea typeface="Times New Roman" pitchFamily="18" charset="0"/>
                <a:cs typeface="Times New Roman" pitchFamily="18" charset="0"/>
              </a:rPr>
              <a:t> предсказывала страшнее, а именно, согласно пророчеству, смоет все живое с Планеты Земля всемирная вода, и Солнце не пробьет свет 3 года к Земле, </a:t>
            </a:r>
            <a:r>
              <a:rPr lang="ru-RU" sz="2400" b="1" i="1" u="sng" dirty="0" smtClean="0">
                <a:solidFill>
                  <a:srgbClr val="000099"/>
                </a:solidFill>
                <a:latin typeface="Calibri" pitchFamily="34" charset="0"/>
                <a:ea typeface="Times New Roman" pitchFamily="18" charset="0"/>
                <a:cs typeface="Times New Roman" pitchFamily="18" charset="0"/>
              </a:rPr>
              <a:t>а причиной может быть небесное тело, прибывшее на Планету из Космоса.</a:t>
            </a:r>
            <a:endParaRPr lang="ru-RU" sz="2400" b="1" i="1" u="sng" dirty="0" smtClean="0">
              <a:solidFill>
                <a:srgbClr val="000099"/>
              </a:solidFill>
              <a:latin typeface="Arial" pitchFamily="34" charset="0"/>
            </a:endParaRPr>
          </a:p>
          <a:p>
            <a:pPr lvl="0" eaLnBrk="0" fontAlgn="base" hangingPunct="0">
              <a:spcBef>
                <a:spcPct val="0"/>
              </a:spcBef>
              <a:spcAft>
                <a:spcPct val="0"/>
              </a:spcAft>
            </a:pPr>
            <a:r>
              <a:rPr lang="ru-RU" b="1" i="1" dirty="0" smtClean="0">
                <a:solidFill>
                  <a:srgbClr val="C00000"/>
                </a:solidFill>
                <a:latin typeface="Calibri" pitchFamily="34" charset="0"/>
                <a:ea typeface="Times New Roman" pitchFamily="18" charset="0"/>
                <a:cs typeface="Times New Roman" pitchFamily="18" charset="0"/>
              </a:rPr>
              <a:t>Очень даже может быть, что Земля, после столкновения с огромным космическим телом содрогнется, что вызовет, несомненно, цунами и потоп, как это было показано в фильме 2012.  Или так же может быть то, что после столкновения Земли с Астероидом или другим крупным космическим телом – поднимется пыль, которая будет оседать 3 года.</a:t>
            </a:r>
            <a:endParaRPr lang="ru-RU" b="1" i="1" dirty="0" smtClean="0">
              <a:solidFill>
                <a:srgbClr val="C00000"/>
              </a:solidFill>
              <a:latin typeface="Arial" pitchFamily="34" charset="0"/>
            </a:endParaRPr>
          </a:p>
          <a:p>
            <a:pPr lvl="0" eaLnBrk="0" fontAlgn="base" hangingPunct="0">
              <a:spcBef>
                <a:spcPct val="0"/>
              </a:spcBef>
              <a:spcAft>
                <a:spcPct val="0"/>
              </a:spcAft>
            </a:pPr>
            <a:r>
              <a:rPr lang="ru-RU" b="1" i="1" dirty="0" smtClean="0">
                <a:solidFill>
                  <a:srgbClr val="C00000"/>
                </a:solidFill>
                <a:latin typeface="Calibri" pitchFamily="34" charset="0"/>
                <a:ea typeface="Times New Roman" pitchFamily="18" charset="0"/>
                <a:cs typeface="Times New Roman" pitchFamily="18" charset="0"/>
              </a:rPr>
              <a:t>Эти события, несомненно, приведут к гибели всего живого на Земле. Выжить в такой ситуации скорее всего не получится, растения или животные не смогут жить без кислорода, что приведет к быстрому их вымиранию. То же самое может ожидать и людей.</a:t>
            </a:r>
            <a:endParaRPr lang="ru-RU" b="1" i="1" dirty="0" smtClean="0">
              <a:solidFill>
                <a:srgbClr val="C00000"/>
              </a:solidFill>
              <a:latin typeface="Arial" pitchFamily="34" charset="0"/>
            </a:endParaRPr>
          </a:p>
          <a:p>
            <a:pPr lvl="0" eaLnBrk="0" fontAlgn="base" hangingPunct="0">
              <a:spcBef>
                <a:spcPct val="0"/>
              </a:spcBef>
              <a:spcAft>
                <a:spcPct val="0"/>
              </a:spcAft>
            </a:pPr>
            <a:r>
              <a:rPr lang="ru-RU" sz="2000" b="1" i="1" u="sng" dirty="0" smtClean="0">
                <a:solidFill>
                  <a:srgbClr val="000099"/>
                </a:solidFill>
                <a:latin typeface="Calibri" pitchFamily="34" charset="0"/>
                <a:ea typeface="Times New Roman" pitchFamily="18" charset="0"/>
                <a:cs typeface="Times New Roman" pitchFamily="18" charset="0"/>
              </a:rPr>
              <a:t>Но если посмотреть на ситуацию с другой стороны и попытаться найти плюсы, то  </a:t>
            </a:r>
            <a:r>
              <a:rPr lang="ru-RU" sz="2000" b="1" i="1" u="sng" dirty="0" err="1" smtClean="0">
                <a:solidFill>
                  <a:srgbClr val="000099"/>
                </a:solidFill>
                <a:latin typeface="Calibri" pitchFamily="34" charset="0"/>
                <a:ea typeface="Times New Roman" pitchFamily="18" charset="0"/>
                <a:cs typeface="Times New Roman" pitchFamily="18" charset="0"/>
              </a:rPr>
              <a:t>Ванга</a:t>
            </a:r>
            <a:r>
              <a:rPr lang="ru-RU" sz="2000" b="1" i="1" u="sng" dirty="0" smtClean="0">
                <a:solidFill>
                  <a:srgbClr val="000099"/>
                </a:solidFill>
                <a:latin typeface="Calibri" pitchFamily="34" charset="0"/>
                <a:ea typeface="Times New Roman" pitchFamily="18" charset="0"/>
                <a:cs typeface="Times New Roman" pitchFamily="18" charset="0"/>
              </a:rPr>
              <a:t>, предсказала и дальнейшее развитие жизни на земле, правда начало их совсем не благоприятное</a:t>
            </a:r>
            <a:endParaRPr lang="ru-RU" sz="2000" b="1" i="1" u="sng" dirty="0" smtClean="0">
              <a:solidFill>
                <a:srgbClr val="000099"/>
              </a:solidFill>
              <a:latin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Планета Нибиру. Встреча с Нибиру в 2012 году.">
            <a:hlinkClick r:id="rId2"/>
          </p:cNvPr>
          <p:cNvPicPr/>
          <p:nvPr/>
        </p:nvPicPr>
        <p:blipFill>
          <a:blip r:embed="rId3" cstate="print"/>
          <a:srcRect/>
          <a:stretch>
            <a:fillRect/>
          </a:stretch>
        </p:blipFill>
        <p:spPr bwMode="auto">
          <a:xfrm>
            <a:off x="323528" y="404664"/>
            <a:ext cx="2855595" cy="3433445"/>
          </a:xfrm>
          <a:prstGeom prst="rect">
            <a:avLst/>
          </a:prstGeom>
          <a:noFill/>
          <a:ln w="9525">
            <a:noFill/>
            <a:miter lim="800000"/>
            <a:headEnd/>
            <a:tailEnd/>
          </a:ln>
        </p:spPr>
      </p:pic>
      <p:sp>
        <p:nvSpPr>
          <p:cNvPr id="1025" name="Rectangle 1"/>
          <p:cNvSpPr>
            <a:spLocks noChangeArrowheads="1"/>
          </p:cNvSpPr>
          <p:nvPr/>
        </p:nvSpPr>
        <p:spPr bwMode="auto">
          <a:xfrm>
            <a:off x="3419872" y="214482"/>
            <a:ext cx="511256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99"/>
                </a:solidFill>
                <a:effectLst/>
                <a:latin typeface="Arial" pitchFamily="34" charset="0"/>
                <a:ea typeface="Times New Roman" pitchFamily="18" charset="0"/>
              </a:rPr>
              <a:t>Планету </a:t>
            </a:r>
            <a:r>
              <a:rPr kumimoji="0" lang="ru-RU" b="1" i="0" u="none" strike="noStrike" cap="none" normalizeH="0" baseline="0" dirty="0" err="1" smtClean="0">
                <a:ln>
                  <a:noFill/>
                </a:ln>
                <a:solidFill>
                  <a:srgbClr val="000099"/>
                </a:solidFill>
                <a:effectLst/>
                <a:latin typeface="Arial" pitchFamily="34" charset="0"/>
                <a:ea typeface="Times New Roman" pitchFamily="18" charset="0"/>
                <a:hlinkClick r:id="rId4"/>
              </a:rPr>
              <a:t>Нибиру</a:t>
            </a:r>
            <a:r>
              <a:rPr kumimoji="0" lang="ru-RU" b="1" i="0" u="none" strike="noStrike" cap="none" normalizeH="0" baseline="0" dirty="0" smtClean="0">
                <a:ln>
                  <a:noFill/>
                </a:ln>
                <a:solidFill>
                  <a:srgbClr val="000099"/>
                </a:solidFill>
                <a:effectLst/>
                <a:latin typeface="Arial" pitchFamily="34" charset="0"/>
                <a:ea typeface="Times New Roman" pitchFamily="18" charset="0"/>
              </a:rPr>
              <a:t> вызвал к жизни из небытия писатель и журналист, знаток и исследователь древностей </a:t>
            </a:r>
            <a:r>
              <a:rPr kumimoji="0" lang="ru-RU" b="1" i="0" u="none" strike="noStrike" cap="none" normalizeH="0" baseline="0" dirty="0" err="1" smtClean="0">
                <a:ln>
                  <a:noFill/>
                </a:ln>
                <a:solidFill>
                  <a:srgbClr val="000099"/>
                </a:solidFill>
                <a:effectLst/>
                <a:latin typeface="Arial" pitchFamily="34" charset="0"/>
                <a:ea typeface="Times New Roman" pitchFamily="18" charset="0"/>
              </a:rPr>
              <a:t>Захария</a:t>
            </a:r>
            <a:r>
              <a:rPr kumimoji="0" lang="ru-RU" b="1" i="0" u="none" strike="noStrike" cap="none" normalizeH="0" baseline="0" dirty="0" smtClean="0">
                <a:ln>
                  <a:noFill/>
                </a:ln>
                <a:solidFill>
                  <a:srgbClr val="000099"/>
                </a:solidFill>
                <a:effectLst/>
                <a:latin typeface="Arial" pitchFamily="34" charset="0"/>
                <a:ea typeface="Times New Roman" pitchFamily="18" charset="0"/>
              </a:rPr>
              <a:t> </a:t>
            </a:r>
            <a:r>
              <a:rPr kumimoji="0" lang="ru-RU" b="1" i="0" u="none" strike="noStrike" cap="none" normalizeH="0" baseline="0" dirty="0" err="1" smtClean="0">
                <a:ln>
                  <a:noFill/>
                </a:ln>
                <a:solidFill>
                  <a:srgbClr val="000099"/>
                </a:solidFill>
                <a:effectLst/>
                <a:latin typeface="Arial" pitchFamily="34" charset="0"/>
                <a:ea typeface="Times New Roman" pitchFamily="18" charset="0"/>
              </a:rPr>
              <a:t>Ситчин</a:t>
            </a:r>
            <a:r>
              <a:rPr kumimoji="0" lang="ru-RU" b="1" i="0" u="none" strike="noStrike" cap="none" normalizeH="0" baseline="0" dirty="0" smtClean="0">
                <a:ln>
                  <a:noFill/>
                </a:ln>
                <a:solidFill>
                  <a:srgbClr val="000099"/>
                </a:solidFill>
                <a:effectLst/>
                <a:latin typeface="Arial" pitchFamily="34" charset="0"/>
                <a:ea typeface="Times New Roman" pitchFamily="18" charset="0"/>
              </a:rPr>
              <a:t>. Он родился в 1922 году в Баку, затем семья переехала в Палестину. Окончил Лондонскую экономическую школу, долго работал в Израиле и много времени посвятил изучению </a:t>
            </a:r>
            <a:r>
              <a:rPr kumimoji="0" lang="ru-RU" b="1" i="1" u="sng" strike="noStrike" cap="none" normalizeH="0" baseline="0" dirty="0" smtClean="0">
                <a:ln>
                  <a:noFill/>
                </a:ln>
                <a:solidFill>
                  <a:srgbClr val="C00000"/>
                </a:solidFill>
                <a:effectLst/>
                <a:latin typeface="Arial" pitchFamily="34" charset="0"/>
                <a:ea typeface="Times New Roman" pitchFamily="18" charset="0"/>
              </a:rPr>
              <a:t>древней шумерской письменности.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sng" strike="noStrike" cap="none" normalizeH="0" baseline="0" dirty="0" smtClean="0">
                <a:ln>
                  <a:noFill/>
                </a:ln>
                <a:solidFill>
                  <a:srgbClr val="000099"/>
                </a:solidFill>
                <a:effectLst/>
                <a:latin typeface="Arial" pitchFamily="34" charset="0"/>
                <a:ea typeface="Times New Roman" pitchFamily="18" charset="0"/>
              </a:rPr>
              <a:t>Согласно шумерским текстам, планета </a:t>
            </a:r>
            <a:r>
              <a:rPr kumimoji="0" lang="ru-RU" sz="2000" b="1" i="0" u="sng" strike="noStrike" cap="none" normalizeH="0" baseline="0" dirty="0" err="1" smtClean="0">
                <a:ln>
                  <a:noFill/>
                </a:ln>
                <a:solidFill>
                  <a:srgbClr val="000099"/>
                </a:solidFill>
                <a:effectLst/>
                <a:latin typeface="Arial" pitchFamily="34" charset="0"/>
                <a:ea typeface="Times New Roman" pitchFamily="18" charset="0"/>
              </a:rPr>
              <a:t>Нибиру</a:t>
            </a:r>
            <a:r>
              <a:rPr kumimoji="0" lang="ru-RU" sz="2000" b="1" i="0" u="sng" strike="noStrike" cap="none" normalizeH="0" baseline="0" dirty="0" smtClean="0">
                <a:ln>
                  <a:noFill/>
                </a:ln>
                <a:solidFill>
                  <a:srgbClr val="000099"/>
                </a:solidFill>
                <a:effectLst/>
                <a:latin typeface="Arial" pitchFamily="34" charset="0"/>
                <a:ea typeface="Times New Roman" pitchFamily="18" charset="0"/>
              </a:rPr>
              <a:t> олицетворяет главное божество пантеона – Мардук</a:t>
            </a:r>
            <a:r>
              <a:rPr kumimoji="0" lang="ru-RU" b="1" i="0" u="none" strike="noStrike" cap="none" normalizeH="0" baseline="0" dirty="0" smtClean="0">
                <a:ln>
                  <a:noFill/>
                </a:ln>
                <a:solidFill>
                  <a:srgbClr val="000099"/>
                </a:solidFill>
                <a:effectLst/>
                <a:latin typeface="Arial" pitchFamily="34" charset="0"/>
                <a:ea typeface="Times New Roman" pitchFamily="18" charset="0"/>
              </a:rPr>
              <a:t>. Это божество правит Вселенной, оно воплощение порядка, мудрости и света. Шумерские мифы рассказывают о том, как Мардук победил </a:t>
            </a:r>
            <a:r>
              <a:rPr kumimoji="0" lang="ru-RU" b="1" i="0" u="none" strike="noStrike" cap="none" normalizeH="0" baseline="0" dirty="0" err="1" smtClean="0">
                <a:ln>
                  <a:noFill/>
                </a:ln>
                <a:solidFill>
                  <a:srgbClr val="000099"/>
                </a:solidFill>
                <a:effectLst/>
                <a:latin typeface="Arial" pitchFamily="34" charset="0"/>
                <a:ea typeface="Times New Roman" pitchFamily="18" charset="0"/>
              </a:rPr>
              <a:t>Тиамат</a:t>
            </a:r>
            <a:r>
              <a:rPr kumimoji="0" lang="ru-RU" b="1" i="0" u="none" strike="noStrike" cap="none" normalizeH="0" baseline="0" dirty="0" smtClean="0">
                <a:ln>
                  <a:noFill/>
                </a:ln>
                <a:solidFill>
                  <a:srgbClr val="000099"/>
                </a:solidFill>
                <a:effectLst/>
                <a:latin typeface="Arial" pitchFamily="34" charset="0"/>
                <a:ea typeface="Times New Roman" pitchFamily="18" charset="0"/>
              </a:rPr>
              <a:t>, которая была богиней соленой воды. </a:t>
            </a:r>
            <a:r>
              <a:rPr kumimoji="0" lang="ru-RU" b="1" i="1" u="sng" strike="noStrike" cap="none" normalizeH="0" baseline="0" dirty="0" smtClean="0">
                <a:ln>
                  <a:noFill/>
                </a:ln>
                <a:solidFill>
                  <a:srgbClr val="C00000"/>
                </a:solidFill>
                <a:effectLst/>
                <a:latin typeface="Arial" pitchFamily="34" charset="0"/>
                <a:ea typeface="Times New Roman" pitchFamily="18" charset="0"/>
              </a:rPr>
              <a:t>Он рассек ее на две части, сделав одну часть небом над землей. </a:t>
            </a:r>
            <a:r>
              <a:rPr kumimoji="0" lang="ru-RU" b="1" i="0" u="none" strike="noStrike" cap="none" normalizeH="0" baseline="0" dirty="0" smtClean="0">
                <a:ln>
                  <a:noFill/>
                </a:ln>
                <a:solidFill>
                  <a:srgbClr val="000099"/>
                </a:solidFill>
                <a:effectLst/>
                <a:latin typeface="Arial" pitchFamily="34" charset="0"/>
                <a:ea typeface="Times New Roman" pitchFamily="18" charset="0"/>
              </a:rPr>
              <a:t>Кроме того, Мардук владеет таблицами судьбы, определяет небесные пути. Именно он создал человека.</a:t>
            </a:r>
            <a:endParaRPr kumimoji="0" lang="ru-RU" b="1" i="0" u="none" strike="noStrike" cap="none" normalizeH="0" baseline="0" dirty="0" smtClean="0">
              <a:ln>
                <a:noFill/>
              </a:ln>
              <a:solidFill>
                <a:srgbClr val="000099"/>
              </a:solidFill>
              <a:effectLst/>
              <a:latin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784976" cy="6771084"/>
          </a:xfrm>
          <a:prstGeom prst="rect">
            <a:avLst/>
          </a:prstGeom>
        </p:spPr>
        <p:txBody>
          <a:bodyPr wrap="square">
            <a:spAutoFit/>
          </a:bodyPr>
          <a:lstStyle/>
          <a:p>
            <a:r>
              <a:rPr lang="ru-RU" dirty="0" smtClean="0"/>
              <a:t/>
            </a:r>
            <a:br>
              <a:rPr lang="ru-RU" dirty="0" smtClean="0"/>
            </a:br>
            <a:r>
              <a:rPr lang="ru-RU" b="1" dirty="0" err="1" smtClean="0">
                <a:solidFill>
                  <a:srgbClr val="C00000"/>
                </a:solidFill>
              </a:rPr>
              <a:t>Захарий</a:t>
            </a:r>
            <a:r>
              <a:rPr lang="ru-RU" b="1" dirty="0" smtClean="0">
                <a:solidFill>
                  <a:srgbClr val="C00000"/>
                </a:solidFill>
              </a:rPr>
              <a:t>  </a:t>
            </a:r>
            <a:r>
              <a:rPr lang="ru-RU" b="1" dirty="0" err="1" smtClean="0">
                <a:solidFill>
                  <a:srgbClr val="C00000"/>
                </a:solidFill>
              </a:rPr>
              <a:t>Ситчин</a:t>
            </a:r>
            <a:r>
              <a:rPr lang="ru-RU" b="1" dirty="0" smtClean="0">
                <a:solidFill>
                  <a:srgbClr val="C00000"/>
                </a:solidFill>
              </a:rPr>
              <a:t> написал книгу «Двенадцатая  планета», в которой и поведал о существовании планеты </a:t>
            </a:r>
            <a:r>
              <a:rPr lang="ru-RU" b="1" dirty="0" err="1" smtClean="0">
                <a:solidFill>
                  <a:srgbClr val="C00000"/>
                </a:solidFill>
              </a:rPr>
              <a:t>Нибиру</a:t>
            </a:r>
            <a:r>
              <a:rPr lang="ru-RU" b="1" dirty="0" smtClean="0">
                <a:solidFill>
                  <a:srgbClr val="C00000"/>
                </a:solidFill>
              </a:rPr>
              <a:t>.</a:t>
            </a:r>
            <a:br>
              <a:rPr lang="ru-RU" b="1" dirty="0" smtClean="0">
                <a:solidFill>
                  <a:srgbClr val="C00000"/>
                </a:solidFill>
              </a:rPr>
            </a:br>
            <a:r>
              <a:rPr lang="ru-RU" b="1" dirty="0" smtClean="0">
                <a:solidFill>
                  <a:srgbClr val="C00000"/>
                </a:solidFill>
              </a:rPr>
              <a:t>Удивительно, но только </a:t>
            </a:r>
            <a:r>
              <a:rPr lang="ru-RU" b="1" dirty="0" err="1" smtClean="0">
                <a:solidFill>
                  <a:srgbClr val="C00000"/>
                </a:solidFill>
              </a:rPr>
              <a:t>Ситчину</a:t>
            </a:r>
            <a:r>
              <a:rPr lang="ru-RU" b="1" dirty="0" smtClean="0">
                <a:solidFill>
                  <a:srgbClr val="C00000"/>
                </a:solidFill>
              </a:rPr>
              <a:t> удалось расшифровать записи на глиняных табличках, найденных при раскопках Шумерской цивилизации. В своей книге </a:t>
            </a:r>
            <a:r>
              <a:rPr lang="ru-RU" b="1" dirty="0" err="1" smtClean="0">
                <a:solidFill>
                  <a:srgbClr val="C00000"/>
                </a:solidFill>
              </a:rPr>
              <a:t>псевдоисторик</a:t>
            </a:r>
            <a:r>
              <a:rPr lang="ru-RU" b="1" dirty="0" smtClean="0">
                <a:solidFill>
                  <a:srgbClr val="C00000"/>
                </a:solidFill>
              </a:rPr>
              <a:t> и ведет речь о приближении к нам планеты </a:t>
            </a:r>
            <a:r>
              <a:rPr lang="ru-RU" b="1" dirty="0" err="1" smtClean="0">
                <a:solidFill>
                  <a:srgbClr val="C00000"/>
                </a:solidFill>
              </a:rPr>
              <a:t>Нибиру</a:t>
            </a:r>
            <a:r>
              <a:rPr lang="ru-RU" b="1" dirty="0" smtClean="0">
                <a:solidFill>
                  <a:srgbClr val="C00000"/>
                </a:solidFill>
              </a:rPr>
              <a:t>, сближение с которой повлечет конец света. </a:t>
            </a:r>
          </a:p>
          <a:p>
            <a:r>
              <a:rPr lang="ru-RU" b="1" dirty="0" smtClean="0">
                <a:solidFill>
                  <a:srgbClr val="C00000"/>
                </a:solidFill>
              </a:rPr>
              <a:t>В книге «Двенадцатая планета» </a:t>
            </a:r>
            <a:r>
              <a:rPr lang="ru-RU" b="1" dirty="0" err="1" smtClean="0">
                <a:solidFill>
                  <a:srgbClr val="C00000"/>
                </a:solidFill>
              </a:rPr>
              <a:t>Захарий</a:t>
            </a:r>
            <a:r>
              <a:rPr lang="ru-RU" b="1" dirty="0" smtClean="0">
                <a:solidFill>
                  <a:srgbClr val="C00000"/>
                </a:solidFill>
              </a:rPr>
              <a:t> </a:t>
            </a:r>
            <a:r>
              <a:rPr lang="ru-RU" b="1" dirty="0" err="1" smtClean="0">
                <a:solidFill>
                  <a:srgbClr val="C00000"/>
                </a:solidFill>
              </a:rPr>
              <a:t>Ситчин</a:t>
            </a:r>
            <a:r>
              <a:rPr lang="ru-RU" b="1" dirty="0" smtClean="0">
                <a:solidFill>
                  <a:srgbClr val="C00000"/>
                </a:solidFill>
              </a:rPr>
              <a:t> на основе детального исследования религиозных первоисточников и изучения археологических находок доказывает:</a:t>
            </a:r>
          </a:p>
          <a:p>
            <a:r>
              <a:rPr lang="ru-RU" sz="2000" b="1" i="1" u="sng" dirty="0" smtClean="0">
                <a:solidFill>
                  <a:srgbClr val="000099"/>
                </a:solidFill>
              </a:rPr>
              <a:t>В основе всех древних религий лежит знание о существовании в Космосе двенадцатой планеты </a:t>
            </a:r>
            <a:r>
              <a:rPr lang="ru-RU" sz="2000" b="1" i="1" u="sng" dirty="0" err="1" smtClean="0">
                <a:solidFill>
                  <a:srgbClr val="000099"/>
                </a:solidFill>
              </a:rPr>
              <a:t>Нибиру</a:t>
            </a:r>
            <a:r>
              <a:rPr lang="ru-RU" sz="2000" b="1" i="1" u="sng" dirty="0" smtClean="0">
                <a:solidFill>
                  <a:srgbClr val="000099"/>
                </a:solidFill>
              </a:rPr>
              <a:t>. Обитатели этой планеты время от времени посещали Землю и заложили в ней основу Древнейшей цивилизации. </a:t>
            </a:r>
            <a:endParaRPr lang="ru-RU" sz="2000" b="1" u="sng" dirty="0" smtClean="0">
              <a:solidFill>
                <a:srgbClr val="000099"/>
              </a:solidFill>
            </a:endParaRPr>
          </a:p>
          <a:p>
            <a:r>
              <a:rPr lang="ru-RU" sz="2400" b="1" i="1" u="sng" dirty="0" smtClean="0">
                <a:solidFill>
                  <a:srgbClr val="C00000"/>
                </a:solidFill>
              </a:rPr>
              <a:t>Это не выдумки самого </a:t>
            </a:r>
            <a:r>
              <a:rPr lang="ru-RU" sz="2400" b="1" i="1" u="sng" dirty="0" err="1" smtClean="0">
                <a:solidFill>
                  <a:srgbClr val="C00000"/>
                </a:solidFill>
              </a:rPr>
              <a:t>Ситчина</a:t>
            </a:r>
            <a:r>
              <a:rPr lang="ru-RU" sz="2400" b="1" i="1" u="sng" dirty="0" smtClean="0">
                <a:solidFill>
                  <a:srgbClr val="C00000"/>
                </a:solidFill>
              </a:rPr>
              <a:t>, об этом ему, якобы, поведали записи шумеров. К сожалению, мы не можем проверить достоверность этих данных, ведь кроме </a:t>
            </a:r>
            <a:r>
              <a:rPr lang="ru-RU" sz="2400" b="1" i="1" u="sng" dirty="0" err="1" smtClean="0">
                <a:solidFill>
                  <a:srgbClr val="C00000"/>
                </a:solidFill>
              </a:rPr>
              <a:t>Ситчина</a:t>
            </a:r>
            <a:r>
              <a:rPr lang="ru-RU" sz="2400" b="1" i="1" u="sng" dirty="0" smtClean="0">
                <a:solidFill>
                  <a:srgbClr val="C00000"/>
                </a:solidFill>
              </a:rPr>
              <a:t> записи никто не смог расшифровать. Остается поверить ученому на слово?</a:t>
            </a:r>
          </a:p>
          <a:p>
            <a:r>
              <a:rPr lang="ru-RU" sz="2400" b="1" i="1" u="sng" dirty="0" smtClean="0">
                <a:solidFill>
                  <a:srgbClr val="C00000"/>
                </a:solidFill>
              </a:rPr>
              <a:t>Конечно, его теория вызвала ряд насмешек, но фантасты, режиссеры и обычные люди подхватили эту идею, которая и разнеслась по всему миру.</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496944" cy="6555641"/>
          </a:xfrm>
          <a:prstGeom prst="rect">
            <a:avLst/>
          </a:prstGeom>
        </p:spPr>
        <p:txBody>
          <a:bodyPr wrap="square">
            <a:spAutoFit/>
          </a:bodyPr>
          <a:lstStyle/>
          <a:p>
            <a:r>
              <a:rPr lang="ru-RU" sz="2800" b="1" dirty="0" err="1" smtClean="0">
                <a:solidFill>
                  <a:srgbClr val="000099"/>
                </a:solidFill>
              </a:rPr>
              <a:t>Ситчин</a:t>
            </a:r>
            <a:r>
              <a:rPr lang="ru-RU" sz="2800" b="1" dirty="0" smtClean="0">
                <a:solidFill>
                  <a:srgbClr val="000099"/>
                </a:solidFill>
              </a:rPr>
              <a:t> пришел к выводу, что шумерские тексты рассказывают о космической катастрофе и о том, как образовалась </a:t>
            </a:r>
            <a:r>
              <a:rPr lang="ru-RU" sz="2800" b="1" dirty="0" smtClean="0">
                <a:solidFill>
                  <a:srgbClr val="000099"/>
                </a:solidFill>
                <a:hlinkClick r:id="rId2"/>
              </a:rPr>
              <a:t>Земля</a:t>
            </a:r>
            <a:r>
              <a:rPr lang="ru-RU" sz="2800" b="1" dirty="0" smtClean="0">
                <a:solidFill>
                  <a:srgbClr val="000099"/>
                </a:solidFill>
              </a:rPr>
              <a:t> со своим спутником Луной. По мнению З. </a:t>
            </a:r>
            <a:r>
              <a:rPr lang="ru-RU" sz="2800" b="1" dirty="0" err="1" smtClean="0">
                <a:solidFill>
                  <a:srgbClr val="000099"/>
                </a:solidFill>
              </a:rPr>
              <a:t>Ситчина</a:t>
            </a:r>
            <a:r>
              <a:rPr lang="ru-RU" sz="2800" b="1" dirty="0" smtClean="0">
                <a:solidFill>
                  <a:srgbClr val="000099"/>
                </a:solidFill>
              </a:rPr>
              <a:t> события развивались следующим образом. </a:t>
            </a:r>
            <a:r>
              <a:rPr lang="ru-RU" sz="2800" b="1" i="1" u="sng" dirty="0" smtClean="0">
                <a:solidFill>
                  <a:srgbClr val="C00000"/>
                </a:solidFill>
              </a:rPr>
              <a:t>Мардук</a:t>
            </a:r>
            <a:r>
              <a:rPr lang="ru-RU" sz="2800" b="1" dirty="0" smtClean="0">
                <a:solidFill>
                  <a:srgbClr val="000099"/>
                </a:solidFill>
              </a:rPr>
              <a:t> – это блуждающая планета с несколькими спутниками, которая попала в Солнечную систему, находившуюся в стадии формирования. Двигаясь в направлении, обратном направлению движения планет, Мардук столкнулся с планетой </a:t>
            </a:r>
            <a:r>
              <a:rPr lang="ru-RU" sz="2800" b="1" dirty="0" err="1" smtClean="0">
                <a:solidFill>
                  <a:srgbClr val="000099"/>
                </a:solidFill>
              </a:rPr>
              <a:t>Тиамат</a:t>
            </a:r>
            <a:r>
              <a:rPr lang="ru-RU" sz="2800" b="1" dirty="0" smtClean="0">
                <a:solidFill>
                  <a:srgbClr val="000099"/>
                </a:solidFill>
              </a:rPr>
              <a:t>, орбита которой проходила между Марсом и Юпитером. Спутники Мардука врезались в </a:t>
            </a:r>
            <a:r>
              <a:rPr lang="ru-RU" sz="2800" b="1" dirty="0" err="1" smtClean="0">
                <a:solidFill>
                  <a:srgbClr val="000099"/>
                </a:solidFill>
              </a:rPr>
              <a:t>Тиамат</a:t>
            </a:r>
            <a:r>
              <a:rPr lang="ru-RU" sz="2800" b="1" dirty="0" smtClean="0">
                <a:solidFill>
                  <a:srgbClr val="000099"/>
                </a:solidFill>
              </a:rPr>
              <a:t>, раскололи ее на две части. Самый крупный спутник захватил верхнюю – жидкую и соленую. Так образовалась система Земля-</a:t>
            </a:r>
            <a:r>
              <a:rPr lang="ru-RU" sz="2800" b="1" dirty="0" smtClean="0">
                <a:solidFill>
                  <a:srgbClr val="000099"/>
                </a:solidFill>
                <a:hlinkClick r:id="rId3"/>
              </a:rPr>
              <a:t>Луна</a:t>
            </a:r>
            <a:r>
              <a:rPr lang="ru-RU" sz="2800" b="1" dirty="0" smtClean="0">
                <a:solidFill>
                  <a:srgbClr val="000099"/>
                </a:solidFill>
              </a:rPr>
              <a:t>.</a:t>
            </a:r>
            <a:endParaRPr lang="en-US" sz="2800" b="1" dirty="0" smtClean="0">
              <a:solidFill>
                <a:srgbClr val="000099"/>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568952" cy="6494085"/>
          </a:xfrm>
          <a:prstGeom prst="rect">
            <a:avLst/>
          </a:prstGeom>
        </p:spPr>
        <p:txBody>
          <a:bodyPr wrap="square">
            <a:spAutoFit/>
          </a:bodyPr>
          <a:lstStyle/>
          <a:p>
            <a:r>
              <a:rPr lang="ru-RU" sz="2800" b="1" dirty="0" smtClean="0">
                <a:solidFill>
                  <a:srgbClr val="C00000"/>
                </a:solidFill>
              </a:rPr>
              <a:t>Затем Мардук вновь возвратился в Солнечную систему и опять встретился с </a:t>
            </a:r>
            <a:r>
              <a:rPr lang="ru-RU" sz="2800" b="1" dirty="0" err="1" smtClean="0">
                <a:solidFill>
                  <a:srgbClr val="C00000"/>
                </a:solidFill>
              </a:rPr>
              <a:t>Тиамат</a:t>
            </a:r>
            <a:r>
              <a:rPr lang="ru-RU" sz="2800" b="1" dirty="0" smtClean="0">
                <a:solidFill>
                  <a:srgbClr val="C00000"/>
                </a:solidFill>
              </a:rPr>
              <a:t>, точнее с тем, что от нее осталось с первого раза. На этот раз он соединился с ней и стал называться </a:t>
            </a:r>
            <a:r>
              <a:rPr lang="ru-RU" sz="2800" b="1" dirty="0" err="1" smtClean="0">
                <a:solidFill>
                  <a:srgbClr val="C00000"/>
                </a:solidFill>
              </a:rPr>
              <a:t>Нибиру</a:t>
            </a:r>
            <a:r>
              <a:rPr lang="ru-RU" sz="2800" b="1" dirty="0" smtClean="0">
                <a:solidFill>
                  <a:srgbClr val="C00000"/>
                </a:solidFill>
              </a:rPr>
              <a:t>, что в переводе с аккадского означает «место встречи». От бурной встречи двух планет остались осколки – они образовали астероидный пояс между Юпитером и Марсом, а новая планета </a:t>
            </a:r>
            <a:r>
              <a:rPr lang="ru-RU" sz="2800" b="1" dirty="0" err="1" smtClean="0">
                <a:solidFill>
                  <a:srgbClr val="C00000"/>
                </a:solidFill>
              </a:rPr>
              <a:t>Нибиру</a:t>
            </a:r>
            <a:r>
              <a:rPr lang="ru-RU" sz="2800" b="1" dirty="0" smtClean="0">
                <a:solidFill>
                  <a:srgbClr val="C00000"/>
                </a:solidFill>
              </a:rPr>
              <a:t> отправилась дальше в космическое путешествие. </a:t>
            </a:r>
            <a:r>
              <a:rPr lang="ru-RU" sz="3200" b="1" i="1" u="sng" dirty="0" smtClean="0">
                <a:solidFill>
                  <a:srgbClr val="000099"/>
                </a:solidFill>
              </a:rPr>
              <a:t>Но </a:t>
            </a:r>
            <a:r>
              <a:rPr lang="ru-RU" sz="3200" b="1" i="1" u="sng" dirty="0" err="1" smtClean="0">
                <a:solidFill>
                  <a:srgbClr val="000099"/>
                </a:solidFill>
              </a:rPr>
              <a:t>Нибиру</a:t>
            </a:r>
            <a:r>
              <a:rPr lang="ru-RU" sz="3200" b="1" i="1" u="sng" dirty="0" smtClean="0">
                <a:solidFill>
                  <a:srgbClr val="000099"/>
                </a:solidFill>
              </a:rPr>
              <a:t> возвращается – так гласят шумерские мифы. И каждый раз, когда она проходит вблизи Земли, </a:t>
            </a:r>
            <a:r>
              <a:rPr lang="ru-RU" sz="3200" b="1" i="1" u="sng" dirty="0" err="1" smtClean="0">
                <a:solidFill>
                  <a:srgbClr val="000099"/>
                </a:solidFill>
              </a:rPr>
              <a:t>аннунаки</a:t>
            </a:r>
            <a:r>
              <a:rPr lang="ru-RU" sz="3200" b="1" i="1" u="sng" dirty="0" smtClean="0">
                <a:solidFill>
                  <a:srgbClr val="000099"/>
                </a:solidFill>
              </a:rPr>
              <a:t> – боги с планеты </a:t>
            </a:r>
            <a:r>
              <a:rPr lang="ru-RU" sz="3200" b="1" i="1" u="sng" dirty="0" err="1" smtClean="0">
                <a:solidFill>
                  <a:srgbClr val="000099"/>
                </a:solidFill>
              </a:rPr>
              <a:t>Нибиру</a:t>
            </a:r>
            <a:r>
              <a:rPr lang="ru-RU" sz="3200" b="1" i="1" u="sng" dirty="0" smtClean="0">
                <a:solidFill>
                  <a:srgbClr val="000099"/>
                </a:solidFill>
              </a:rPr>
              <a:t>, приходят на Землю и дают людям новые знания и ремесла</a:t>
            </a:r>
            <a:r>
              <a:rPr lang="ru-RU" sz="2800" b="1" dirty="0" smtClean="0">
                <a:solidFill>
                  <a:srgbClr val="C00000"/>
                </a:solidFill>
              </a:rPr>
              <a:t>.</a:t>
            </a:r>
            <a:endParaRPr lang="en-US" sz="2800" b="1" dirty="0" smtClean="0">
              <a:solidFill>
                <a:srgbClr val="C0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0"/>
            <a:ext cx="8749480" cy="6186309"/>
          </a:xfrm>
          <a:prstGeom prst="rect">
            <a:avLst/>
          </a:prstGeom>
        </p:spPr>
        <p:txBody>
          <a:bodyPr wrap="square">
            <a:spAutoFit/>
          </a:bodyPr>
          <a:lstStyle/>
          <a:p>
            <a:r>
              <a:rPr lang="ru-RU" sz="2000" b="1" dirty="0" smtClean="0"/>
              <a:t/>
            </a:r>
            <a:br>
              <a:rPr lang="ru-RU" sz="2000" b="1" dirty="0" smtClean="0"/>
            </a:br>
            <a:r>
              <a:rPr lang="ru-RU" sz="2000" b="1" dirty="0" smtClean="0"/>
              <a:t/>
            </a:r>
            <a:br>
              <a:rPr lang="ru-RU" sz="2000" b="1" dirty="0" smtClean="0"/>
            </a:br>
            <a:r>
              <a:rPr lang="ru-RU" sz="2000" b="1" dirty="0" smtClean="0"/>
              <a:t>   </a:t>
            </a:r>
            <a:r>
              <a:rPr lang="ru-RU" sz="2400" b="1" dirty="0" smtClean="0"/>
              <a:t> </a:t>
            </a:r>
            <a:r>
              <a:rPr lang="ru-RU" sz="2400" b="1" dirty="0" smtClean="0">
                <a:solidFill>
                  <a:srgbClr val="FF0000"/>
                </a:solidFill>
              </a:rPr>
              <a:t>Основываясь на текстах Ветхого Завета, памятках Древнего Египта и письменах шумеров, Алан </a:t>
            </a:r>
            <a:r>
              <a:rPr lang="ru-RU" sz="2400" b="1" dirty="0" err="1" smtClean="0">
                <a:solidFill>
                  <a:srgbClr val="FF0000"/>
                </a:solidFill>
              </a:rPr>
              <a:t>Элфорд</a:t>
            </a:r>
            <a:r>
              <a:rPr lang="ru-RU" sz="2400" b="1" dirty="0" smtClean="0">
                <a:solidFill>
                  <a:srgbClr val="FF0000"/>
                </a:solidFill>
              </a:rPr>
              <a:t> создал совершенно новую теорию, суть которой состояла в следующем: помимо девяти планет, которые мы знаем, в Солнечной системе существует еще одна. Именно ее и называют </a:t>
            </a:r>
            <a:r>
              <a:rPr lang="ru-RU" sz="2400" b="1" dirty="0" err="1" smtClean="0">
                <a:solidFill>
                  <a:srgbClr val="FF0000"/>
                </a:solidFill>
              </a:rPr>
              <a:t>Нибиру</a:t>
            </a:r>
            <a:r>
              <a:rPr lang="ru-RU" sz="2400" b="1" dirty="0" smtClean="0">
                <a:solidFill>
                  <a:srgbClr val="FF0000"/>
                </a:solidFill>
              </a:rPr>
              <a:t>, что можно перевести как Пересечение. По своим размерам она примерно в 3-4 раза превышает размеры Земли, имеет сильно вытянутую орбиту, из-за чего на один оборот вокруг Солнца она тратит 3600 земных лет и в самой отдаленной точке орбиты оказывается в 3 раза дальше от Солнца, чем Плутон</a:t>
            </a:r>
            <a:r>
              <a:rPr lang="ru-RU" sz="2800" b="1" i="1" u="sng" dirty="0" smtClean="0">
                <a:solidFill>
                  <a:srgbClr val="000099"/>
                </a:solidFill>
              </a:rPr>
              <a:t>. Появляясь всего один раз за 3600 лет около Солнца, </a:t>
            </a:r>
            <a:r>
              <a:rPr lang="ru-RU" sz="2800" b="1" i="1" u="sng" dirty="0" err="1" smtClean="0">
                <a:solidFill>
                  <a:srgbClr val="000099"/>
                </a:solidFill>
              </a:rPr>
              <a:t>Нибиру</a:t>
            </a:r>
            <a:r>
              <a:rPr lang="ru-RU" sz="2800" b="1" i="1" u="sng" dirty="0" smtClean="0">
                <a:solidFill>
                  <a:srgbClr val="000099"/>
                </a:solidFill>
              </a:rPr>
              <a:t> создает сильные изменения в гравитационном поле Земли и небесных тел, находящихся рядом.</a:t>
            </a:r>
            <a:endParaRPr lang="en-US" sz="2800" b="1" i="1" u="sng" dirty="0" smtClean="0">
              <a:solidFill>
                <a:srgbClr val="000099"/>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3131840" y="0"/>
            <a:ext cx="5616624"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0000"/>
                </a:solidFill>
                <a:effectLst/>
                <a:latin typeface="Arial" pitchFamily="34" charset="0"/>
                <a:ea typeface="Times New Roman" pitchFamily="18" charset="0"/>
              </a:rPr>
              <a:t>Алан Ф. </a:t>
            </a:r>
            <a:r>
              <a:rPr kumimoji="0" lang="ru-RU" sz="1600" b="1" i="0" u="none" strike="noStrike" cap="none" normalizeH="0" baseline="0" dirty="0" err="1" smtClean="0">
                <a:ln>
                  <a:noFill/>
                </a:ln>
                <a:solidFill>
                  <a:srgbClr val="FF0000"/>
                </a:solidFill>
                <a:effectLst/>
                <a:latin typeface="Arial" pitchFamily="34" charset="0"/>
                <a:ea typeface="Times New Roman" pitchFamily="18" charset="0"/>
              </a:rPr>
              <a:t>Элфорд</a:t>
            </a:r>
            <a:r>
              <a:rPr kumimoji="0" lang="ru-RU" sz="1600" b="1" i="0" u="none" strike="noStrike" cap="none" normalizeH="0" baseline="0" dirty="0" smtClean="0">
                <a:ln>
                  <a:noFill/>
                </a:ln>
                <a:solidFill>
                  <a:srgbClr val="FF0000"/>
                </a:solidFill>
                <a:effectLst/>
                <a:latin typeface="Arial" pitchFamily="34" charset="0"/>
                <a:ea typeface="Times New Roman" pitchFamily="18" charset="0"/>
              </a:rPr>
              <a:t>  родился в 1961 г. в Англии. Получил степень в области коммерции в Университете Бирмингема в 1982 г., стал квалифицированным бухгалтером в 1985 г., получил диплом магистра управления бизнесом в Университете Ковентри в 1993 г. Живет в Саутгемптоне, Англия.</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1" u="sng" strike="noStrike" cap="none" normalizeH="0" baseline="0" dirty="0" smtClean="0">
                <a:ln>
                  <a:noFill/>
                </a:ln>
                <a:solidFill>
                  <a:srgbClr val="C00000"/>
                </a:solidFill>
                <a:effectLst/>
                <a:latin typeface="Arial" pitchFamily="34" charset="0"/>
                <a:ea typeface="Times New Roman" pitchFamily="18" charset="0"/>
              </a:rPr>
              <a:t>В середине 1980-х гг. Алан </a:t>
            </a:r>
            <a:r>
              <a:rPr kumimoji="0" lang="ru-RU" sz="1600" b="1" i="1" u="sng" strike="noStrike" cap="none" normalizeH="0" baseline="0" dirty="0" err="1" smtClean="0">
                <a:ln>
                  <a:noFill/>
                </a:ln>
                <a:solidFill>
                  <a:srgbClr val="C00000"/>
                </a:solidFill>
                <a:effectLst/>
                <a:latin typeface="Arial" pitchFamily="34" charset="0"/>
                <a:ea typeface="Times New Roman" pitchFamily="18" charset="0"/>
              </a:rPr>
              <a:t>Элфорд</a:t>
            </a:r>
            <a:r>
              <a:rPr kumimoji="0" lang="ru-RU" sz="1600" b="1" i="1" u="sng" strike="noStrike" cap="none" normalizeH="0" baseline="0" dirty="0" smtClean="0">
                <a:ln>
                  <a:noFill/>
                </a:ln>
                <a:solidFill>
                  <a:srgbClr val="C00000"/>
                </a:solidFill>
                <a:effectLst/>
                <a:latin typeface="Arial" pitchFamily="34" charset="0"/>
                <a:ea typeface="Times New Roman" pitchFamily="18" charset="0"/>
              </a:rPr>
              <a:t> заинтересовался теорией «древних астронавтов» Эриха фон </a:t>
            </a:r>
            <a:r>
              <a:rPr kumimoji="0" lang="ru-RU" sz="1600" b="1" i="1" u="sng" strike="noStrike" cap="none" normalizeH="0" baseline="0" dirty="0" err="1" smtClean="0">
                <a:ln>
                  <a:noFill/>
                </a:ln>
                <a:solidFill>
                  <a:srgbClr val="C00000"/>
                </a:solidFill>
                <a:effectLst/>
                <a:latin typeface="Arial" pitchFamily="34" charset="0"/>
                <a:ea typeface="Times New Roman" pitchFamily="18" charset="0"/>
              </a:rPr>
              <a:t>Дэникена</a:t>
            </a:r>
            <a:r>
              <a:rPr kumimoji="0" lang="ru-RU" sz="1600" b="1" i="1" u="sng" strike="noStrike" cap="none" normalizeH="0" baseline="0" dirty="0" smtClean="0">
                <a:ln>
                  <a:noFill/>
                </a:ln>
                <a:solidFill>
                  <a:srgbClr val="C00000"/>
                </a:solidFill>
                <a:effectLst/>
                <a:latin typeface="Arial" pitchFamily="34" charset="0"/>
                <a:ea typeface="Times New Roman" pitchFamily="18" charset="0"/>
              </a:rPr>
              <a:t>, а затем развитой </a:t>
            </a:r>
            <a:r>
              <a:rPr kumimoji="0" lang="ru-RU" sz="1600" b="1" i="1" u="sng" strike="noStrike" cap="none" normalizeH="0" baseline="0" dirty="0" err="1" smtClean="0">
                <a:ln>
                  <a:noFill/>
                </a:ln>
                <a:solidFill>
                  <a:srgbClr val="000099"/>
                </a:solidFill>
                <a:effectLst/>
                <a:latin typeface="Arial" pitchFamily="34" charset="0"/>
                <a:ea typeface="Times New Roman" pitchFamily="18" charset="0"/>
                <a:hlinkClick r:id="rId2"/>
              </a:rPr>
              <a:t>Захарием</a:t>
            </a:r>
            <a:r>
              <a:rPr kumimoji="0" lang="ru-RU" sz="1600" b="1" i="1" u="sng" strike="noStrike" cap="none" normalizeH="0" baseline="0" dirty="0" smtClean="0">
                <a:ln>
                  <a:noFill/>
                </a:ln>
                <a:solidFill>
                  <a:srgbClr val="000099"/>
                </a:solidFill>
                <a:effectLst/>
                <a:latin typeface="Arial" pitchFamily="34" charset="0"/>
                <a:ea typeface="Times New Roman" pitchFamily="18" charset="0"/>
                <a:hlinkClick r:id="rId2"/>
              </a:rPr>
              <a:t> </a:t>
            </a:r>
            <a:r>
              <a:rPr kumimoji="0" lang="ru-RU" sz="1600" b="1" i="1" u="sng" strike="noStrike" cap="none" normalizeH="0" baseline="0" dirty="0" err="1" smtClean="0">
                <a:ln>
                  <a:noFill/>
                </a:ln>
                <a:solidFill>
                  <a:srgbClr val="000099"/>
                </a:solidFill>
                <a:effectLst/>
                <a:latin typeface="Arial" pitchFamily="34" charset="0"/>
                <a:ea typeface="Times New Roman" pitchFamily="18" charset="0"/>
                <a:hlinkClick r:id="rId2"/>
              </a:rPr>
              <a:t>Ситчиным</a:t>
            </a:r>
            <a:r>
              <a:rPr kumimoji="0" lang="ru-RU" sz="1600" b="1" i="0" u="none" strike="noStrike" cap="none" normalizeH="0" baseline="0" dirty="0" smtClean="0">
                <a:ln>
                  <a:noFill/>
                </a:ln>
                <a:solidFill>
                  <a:srgbClr val="000099"/>
                </a:solidFill>
                <a:effectLst/>
                <a:latin typeface="Arial" pitchFamily="34" charset="0"/>
                <a:ea typeface="Times New Roman" pitchFamily="18" charset="0"/>
              </a:rPr>
              <a:t>, </a:t>
            </a:r>
            <a:r>
              <a:rPr kumimoji="0" lang="ru-RU" sz="1600" b="1" i="0" u="none" strike="noStrike" cap="none" normalizeH="0" baseline="0" dirty="0" smtClean="0">
                <a:ln>
                  <a:noFill/>
                </a:ln>
                <a:solidFill>
                  <a:srgbClr val="FF0000"/>
                </a:solidFill>
                <a:effectLst/>
                <a:latin typeface="Arial" pitchFamily="34" charset="0"/>
                <a:ea typeface="Times New Roman" pitchFamily="18" charset="0"/>
              </a:rPr>
              <a:t>и начал посвящать значительную часть своего свободного времени изучению древнего прошлого, посещать древние города мира и размышлять о вечных вопросах о том, кто мы и откуда пришли. К 2003 г. он посетил более двадцати четырех стран включая Грецию, Египет, Ливан, Израиль, Иорданию, Мексику, Перу, Боливию, Китай и Непал, провел семнадцатилетнее литературное исследование многих альтернативных теорий, которые пытаются объяснить загадки таинственного прошлого человечества.</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1" u="sng" strike="noStrike" cap="none" normalizeH="0" baseline="0" dirty="0" smtClean="0">
                <a:ln>
                  <a:noFill/>
                </a:ln>
                <a:solidFill>
                  <a:srgbClr val="000099"/>
                </a:solidFill>
                <a:effectLst/>
                <a:latin typeface="Arial" pitchFamily="34" charset="0"/>
                <a:ea typeface="Times New Roman" pitchFamily="18" charset="0"/>
              </a:rPr>
              <a:t>В 1996 г. А. </a:t>
            </a:r>
            <a:r>
              <a:rPr kumimoji="0" lang="ru-RU" sz="1600" b="1" i="1" u="sng" strike="noStrike" cap="none" normalizeH="0" baseline="0" dirty="0" err="1" smtClean="0">
                <a:ln>
                  <a:noFill/>
                </a:ln>
                <a:solidFill>
                  <a:srgbClr val="000099"/>
                </a:solidFill>
                <a:effectLst/>
                <a:latin typeface="Arial" pitchFamily="34" charset="0"/>
                <a:ea typeface="Times New Roman" pitchFamily="18" charset="0"/>
              </a:rPr>
              <a:t>Элфорд</a:t>
            </a:r>
            <a:r>
              <a:rPr kumimoji="0" lang="ru-RU" sz="1600" b="1" i="1" u="sng" strike="noStrike" cap="none" normalizeH="0" baseline="0" dirty="0" smtClean="0">
                <a:ln>
                  <a:noFill/>
                </a:ln>
                <a:solidFill>
                  <a:srgbClr val="000099"/>
                </a:solidFill>
                <a:effectLst/>
                <a:latin typeface="Arial" pitchFamily="34" charset="0"/>
                <a:ea typeface="Times New Roman" pitchFamily="18" charset="0"/>
              </a:rPr>
              <a:t> сам издал свою первую книгу «Боги нового тысячелетия» и начал продавать его по всему миру через интернет</a:t>
            </a:r>
            <a:r>
              <a:rPr kumimoji="0" lang="ru-RU" sz="1600" b="1" i="0" u="none" strike="noStrike" cap="none" normalizeH="0" baseline="0" dirty="0" smtClean="0">
                <a:ln>
                  <a:noFill/>
                </a:ln>
                <a:solidFill>
                  <a:srgbClr val="FF0000"/>
                </a:solidFill>
                <a:effectLst/>
                <a:latin typeface="Arial" pitchFamily="34" charset="0"/>
                <a:ea typeface="Times New Roman" pitchFamily="18" charset="0"/>
              </a:rPr>
              <a:t>. Книга в общем поддерживала гипотезу З. </a:t>
            </a:r>
            <a:r>
              <a:rPr kumimoji="0" lang="ru-RU" sz="1600" b="1" i="0" u="none" strike="noStrike" cap="none" normalizeH="0" baseline="0" dirty="0" err="1" smtClean="0">
                <a:ln>
                  <a:noFill/>
                </a:ln>
                <a:solidFill>
                  <a:srgbClr val="FF0000"/>
                </a:solidFill>
                <a:effectLst/>
                <a:latin typeface="Arial" pitchFamily="34" charset="0"/>
                <a:ea typeface="Times New Roman" pitchFamily="18" charset="0"/>
              </a:rPr>
              <a:t>Ситчина</a:t>
            </a:r>
            <a:r>
              <a:rPr kumimoji="0" lang="ru-RU" sz="1600" b="1" i="0" u="none" strike="noStrike" cap="none" normalizeH="0" baseline="0" dirty="0" smtClean="0">
                <a:ln>
                  <a:noFill/>
                </a:ln>
                <a:solidFill>
                  <a:srgbClr val="FF0000"/>
                </a:solidFill>
                <a:effectLst/>
                <a:latin typeface="Arial" pitchFamily="34" charset="0"/>
                <a:ea typeface="Times New Roman" pitchFamily="18" charset="0"/>
              </a:rPr>
              <a:t> о том, что Землю в прошлом посещала раса людей с планеты </a:t>
            </a:r>
            <a:r>
              <a:rPr kumimoji="0" lang="ru-RU" sz="1600" b="1" i="0" u="none" strike="noStrike" cap="none" normalizeH="0" baseline="0" dirty="0" err="1" smtClean="0">
                <a:ln>
                  <a:noFill/>
                </a:ln>
                <a:solidFill>
                  <a:srgbClr val="FF0000"/>
                </a:solidFill>
                <a:effectLst/>
                <a:latin typeface="Arial" pitchFamily="34" charset="0"/>
                <a:ea typeface="Times New Roman" pitchFamily="18" charset="0"/>
              </a:rPr>
              <a:t>Нибиру</a:t>
            </a:r>
            <a:r>
              <a:rPr kumimoji="0" lang="ru-RU" sz="1600" b="1" i="0" u="none" strike="noStrike" cap="none" normalizeH="0" baseline="0" dirty="0" smtClean="0">
                <a:ln>
                  <a:noFill/>
                </a:ln>
                <a:solidFill>
                  <a:srgbClr val="FF0000"/>
                </a:solidFill>
                <a:effectLst/>
                <a:latin typeface="Arial" pitchFamily="34" charset="0"/>
                <a:ea typeface="Times New Roman" pitchFamily="18" charset="0"/>
              </a:rPr>
              <a:t>, ставшая источником человеческой цивилизации</a:t>
            </a:r>
            <a:endParaRPr kumimoji="0" lang="ru-RU" sz="1600" b="1" i="0" u="none" strike="noStrike" cap="none" normalizeH="0" baseline="0" dirty="0" smtClean="0">
              <a:ln>
                <a:noFill/>
              </a:ln>
              <a:solidFill>
                <a:srgbClr val="FF0000"/>
              </a:solidFill>
              <a:effectLst/>
              <a:latin typeface="Arial"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179513" y="1052736"/>
            <a:ext cx="2865122" cy="316596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17693"/>
            <a:ext cx="8856984" cy="6740307"/>
          </a:xfrm>
          <a:prstGeom prst="rect">
            <a:avLst/>
          </a:prstGeom>
        </p:spPr>
        <p:txBody>
          <a:bodyPr wrap="square">
            <a:spAutoFit/>
          </a:bodyPr>
          <a:lstStyle/>
          <a:p>
            <a:r>
              <a:rPr lang="ru-RU" sz="2400" b="1" dirty="0" smtClean="0">
                <a:solidFill>
                  <a:srgbClr val="C00000"/>
                </a:solidFill>
              </a:rPr>
              <a:t>Как считает </a:t>
            </a:r>
            <a:r>
              <a:rPr lang="ru-RU" sz="2400" b="1" dirty="0" err="1" smtClean="0">
                <a:solidFill>
                  <a:srgbClr val="C00000"/>
                </a:solidFill>
              </a:rPr>
              <a:t>Элфорд</a:t>
            </a:r>
            <a:r>
              <a:rPr lang="ru-RU" sz="2400" b="1" dirty="0" smtClean="0">
                <a:solidFill>
                  <a:srgbClr val="C00000"/>
                </a:solidFill>
              </a:rPr>
              <a:t>, триста тысяч лет назад уже была цивилизация, которая достигла определенных вершин в своем техническом развитии. </a:t>
            </a:r>
            <a:r>
              <a:rPr lang="ru-RU" sz="2400" b="1" i="1" u="sng" dirty="0" smtClean="0">
                <a:solidFill>
                  <a:srgbClr val="000099"/>
                </a:solidFill>
              </a:rPr>
              <a:t>Примерно в 270000 году до н.э. пришельцы с </a:t>
            </a:r>
            <a:r>
              <a:rPr lang="ru-RU" sz="2400" b="1" i="1" u="sng" dirty="0" err="1" smtClean="0">
                <a:solidFill>
                  <a:srgbClr val="000099"/>
                </a:solidFill>
              </a:rPr>
              <a:t>Нибиру</a:t>
            </a:r>
            <a:r>
              <a:rPr lang="ru-RU" sz="2400" b="1" i="1" u="sng" dirty="0" smtClean="0">
                <a:solidFill>
                  <a:srgbClr val="000099"/>
                </a:solidFill>
              </a:rPr>
              <a:t> совершили посадку на Землю</a:t>
            </a:r>
            <a:r>
              <a:rPr lang="ru-RU" sz="2400" b="1" dirty="0" smtClean="0">
                <a:solidFill>
                  <a:srgbClr val="C00000"/>
                </a:solidFill>
              </a:rPr>
              <a:t>. По всей видимости, главной их целью были земные минералы.</a:t>
            </a:r>
            <a:br>
              <a:rPr lang="ru-RU" sz="2400" b="1" dirty="0" smtClean="0">
                <a:solidFill>
                  <a:srgbClr val="C00000"/>
                </a:solidFill>
              </a:rPr>
            </a:br>
            <a:r>
              <a:rPr lang="ru-RU" sz="2400" b="1" dirty="0" smtClean="0">
                <a:solidFill>
                  <a:srgbClr val="C00000"/>
                </a:solidFill>
              </a:rPr>
              <a:t>    Спустя 18 тысяч лет в </a:t>
            </a:r>
            <a:r>
              <a:rPr lang="ru-RU" sz="2400" b="1" dirty="0" err="1" smtClean="0">
                <a:solidFill>
                  <a:srgbClr val="C00000"/>
                </a:solidFill>
              </a:rPr>
              <a:t>Двуречье</a:t>
            </a:r>
            <a:r>
              <a:rPr lang="ru-RU" sz="2400" b="1" dirty="0" smtClean="0">
                <a:solidFill>
                  <a:srgbClr val="C00000"/>
                </a:solidFill>
              </a:rPr>
              <a:t> воздвигается самый первый город пришельцев, названный Эриду. Еще через 25 тысяч лет начали проводиться работы в шахтах на территории современной Африки. Из-за того, что трудиться в шахтах было очень тяжело, в 183783 году до н.э. был поднят мятеж среди привезенных с </a:t>
            </a:r>
            <a:r>
              <a:rPr lang="ru-RU" sz="2400" b="1" dirty="0" err="1" smtClean="0">
                <a:solidFill>
                  <a:srgbClr val="C00000"/>
                </a:solidFill>
              </a:rPr>
              <a:t>Нибиру</a:t>
            </a:r>
            <a:r>
              <a:rPr lang="ru-RU" sz="2400" b="1" dirty="0" smtClean="0">
                <a:solidFill>
                  <a:srgbClr val="C00000"/>
                </a:solidFill>
              </a:rPr>
              <a:t>.</a:t>
            </a:r>
            <a:br>
              <a:rPr lang="ru-RU" sz="2400" b="1" dirty="0" smtClean="0">
                <a:solidFill>
                  <a:srgbClr val="C00000"/>
                </a:solidFill>
              </a:rPr>
            </a:br>
            <a:r>
              <a:rPr lang="ru-RU" sz="2400" b="1" dirty="0" smtClean="0">
                <a:solidFill>
                  <a:srgbClr val="C00000"/>
                </a:solidFill>
              </a:rPr>
              <a:t>    Скорее всего, пришельцы именно тогда и начали использовать для своих целей жителей Земли, которые в те времена были еще дикими и необученных, по сравнению с жителями Десятой планеты. </a:t>
            </a:r>
            <a:r>
              <a:rPr lang="ru-RU" sz="2400" b="1" i="1" u="sng" dirty="0" smtClean="0">
                <a:solidFill>
                  <a:srgbClr val="000099"/>
                </a:solidFill>
              </a:rPr>
              <a:t>Поэтому пришельцы были вынуждены пойти на вмешательство в развитие человека и с помощью генной инженерии создали первых разумных людей, но пока еще без репродуктивной функции.</a:t>
            </a:r>
            <a:r>
              <a:rPr lang="ru-RU" sz="2400" b="1" dirty="0" smtClean="0">
                <a:solidFill>
                  <a:srgbClr val="C00000"/>
                </a:solidFill>
              </a:rPr>
              <a:t> </a:t>
            </a:r>
            <a:endParaRPr lang="en-US" sz="2400" b="1" dirty="0" smtClean="0">
              <a:solidFill>
                <a:srgbClr val="C0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179512" y="116632"/>
          <a:ext cx="8712967" cy="5747877"/>
        </p:xfrm>
        <a:graphic>
          <a:graphicData uri="http://schemas.openxmlformats.org/drawingml/2006/table">
            <a:tbl>
              <a:tblPr/>
              <a:tblGrid>
                <a:gridCol w="8712967"/>
              </a:tblGrid>
              <a:tr h="306717">
                <a:tc>
                  <a:txBody>
                    <a:bodyPr/>
                    <a:lstStyle/>
                    <a:p>
                      <a:endParaRPr lang="ru-RU" sz="1500" dirty="0"/>
                    </a:p>
                  </a:txBody>
                  <a:tcPr marL="76679" marR="76679" marT="38340" marB="38340">
                    <a:lnL>
                      <a:noFill/>
                    </a:lnL>
                    <a:lnR>
                      <a:noFill/>
                    </a:lnR>
                    <a:lnT>
                      <a:noFill/>
                    </a:lnT>
                    <a:lnB>
                      <a:noFill/>
                    </a:lnB>
                  </a:tcPr>
                </a:tc>
              </a:tr>
              <a:tr h="3757283">
                <a:tc>
                  <a:txBody>
                    <a:bodyPr/>
                    <a:lstStyle/>
                    <a:p>
                      <a:r>
                        <a:rPr lang="ru-RU" sz="1500" dirty="0"/>
                        <a:t> </a:t>
                      </a:r>
                      <a:r>
                        <a:rPr lang="ru-RU" sz="2400" b="1" dirty="0">
                          <a:solidFill>
                            <a:srgbClr val="C00000"/>
                          </a:solidFill>
                        </a:rPr>
                        <a:t>Согласно Библейским летописям о грехах человеческих, когда у Адама и Евы появился ребенок, первый шаг в изменении генов был сделан для возможности человеку создавать себе подобных. И с этого момента человек разумный стал заселять Африку и ближайшие регионы</a:t>
                      </a:r>
                      <a:r>
                        <a:rPr lang="ru-RU" sz="2400" b="1" dirty="0" smtClean="0">
                          <a:solidFill>
                            <a:srgbClr val="C00000"/>
                          </a:solidFill>
                        </a:rPr>
                        <a:t>.</a:t>
                      </a:r>
                      <a:r>
                        <a:rPr lang="ru-RU" sz="2400" b="1" dirty="0">
                          <a:solidFill>
                            <a:srgbClr val="C00000"/>
                          </a:solidFill>
                        </a:rPr>
                        <a:t/>
                      </a:r>
                      <a:br>
                        <a:rPr lang="ru-RU" sz="2400" b="1" dirty="0">
                          <a:solidFill>
                            <a:srgbClr val="C00000"/>
                          </a:solidFill>
                        </a:rPr>
                      </a:br>
                      <a:r>
                        <a:rPr lang="ru-RU" sz="2400" b="1" dirty="0">
                          <a:solidFill>
                            <a:srgbClr val="C00000"/>
                          </a:solidFill>
                        </a:rPr>
                        <a:t>   Обладая по земным меркам огромной продолжительностью жизни, пришельцы с Десятой планеты передали эту особенность и людям. </a:t>
                      </a:r>
                      <a:r>
                        <a:rPr lang="ru-RU" sz="2400" b="1" i="1" u="sng" dirty="0">
                          <a:solidFill>
                            <a:srgbClr val="000099"/>
                          </a:solidFill>
                        </a:rPr>
                        <a:t>Как гласит Библия, первые люди жили очень долго. </a:t>
                      </a:r>
                      <a:r>
                        <a:rPr lang="ru-RU" sz="2400" b="1" dirty="0">
                          <a:solidFill>
                            <a:srgbClr val="C00000"/>
                          </a:solidFill>
                        </a:rPr>
                        <a:t>Но во избежание быстрого перенаселения планеты высшие существа вновь прибегли к генной инженерии и вмешались в естественный ход человеческой эволюции. </a:t>
                      </a:r>
                      <a:r>
                        <a:rPr lang="ru-RU" sz="2800" b="1" i="1" u="sng" dirty="0">
                          <a:solidFill>
                            <a:srgbClr val="000099"/>
                          </a:solidFill>
                        </a:rPr>
                        <a:t>120 лет – именно столько теперь было отпущено всем людям на Земле. То есть жизнь землян была чуть ли не в десять раз короче, чем жизнь </a:t>
                      </a:r>
                      <a:r>
                        <a:rPr lang="ru-RU" sz="2800" b="1" i="1" u="sng" dirty="0" smtClean="0">
                          <a:solidFill>
                            <a:srgbClr val="000099"/>
                          </a:solidFill>
                        </a:rPr>
                        <a:t>пришельцев</a:t>
                      </a:r>
                      <a:endParaRPr lang="en-US" sz="2800" b="1" i="1" u="sng" dirty="0" smtClean="0">
                        <a:solidFill>
                          <a:srgbClr val="000099"/>
                        </a:solidFill>
                      </a:endParaRPr>
                    </a:p>
                  </a:txBody>
                  <a:tcPr marL="76679" marR="76679" marT="38340" marB="38340">
                    <a:lnL>
                      <a:noFill/>
                    </a:lnL>
                    <a:lnR>
                      <a:noFill/>
                    </a:lnR>
                    <a:lnT>
                      <a:noFill/>
                    </a:lnT>
                    <a:lnB>
                      <a:noFill/>
                    </a:lnB>
                  </a:tcPr>
                </a:tc>
              </a:tr>
            </a:tbl>
          </a:graphicData>
        </a:graphic>
      </p:graphicFrame>
      <p:sp>
        <p:nvSpPr>
          <p:cNvPr id="102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charset="0"/>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908720"/>
            <a:ext cx="7272808" cy="4154984"/>
          </a:xfrm>
          <a:prstGeom prst="rect">
            <a:avLst/>
          </a:prstGeom>
        </p:spPr>
        <p:txBody>
          <a:bodyPr wrap="square">
            <a:spAutoFit/>
          </a:bodyPr>
          <a:lstStyle/>
          <a:p>
            <a:pPr lvl="0" algn="ctr" fontAlgn="base">
              <a:spcBef>
                <a:spcPct val="0"/>
              </a:spcBef>
              <a:spcAft>
                <a:spcPct val="0"/>
              </a:spcAft>
            </a:pPr>
            <a:r>
              <a:rPr lang="ru-RU" sz="8800" b="1" i="1" u="sng" dirty="0" smtClean="0">
                <a:solidFill>
                  <a:srgbClr val="FF0000"/>
                </a:solidFill>
                <a:latin typeface="Calibri" pitchFamily="34" charset="0"/>
                <a:ea typeface="Times New Roman" pitchFamily="18" charset="0"/>
                <a:cs typeface="Times New Roman" pitchFamily="18" charset="0"/>
              </a:rPr>
              <a:t>Предсказания Майя: 2012 год</a:t>
            </a:r>
            <a:endParaRPr lang="ru-RU" sz="8800" b="1" i="1" u="sng" dirty="0" smtClean="0">
              <a:solidFill>
                <a:srgbClr val="FF0000"/>
              </a:solidFill>
              <a:latin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0"/>
            <a:ext cx="8712968" cy="5693866"/>
          </a:xfrm>
          <a:prstGeom prst="rect">
            <a:avLst/>
          </a:prstGeom>
        </p:spPr>
        <p:txBody>
          <a:bodyPr wrap="square">
            <a:spAutoFit/>
          </a:bodyPr>
          <a:lstStyle/>
          <a:p>
            <a:r>
              <a:rPr lang="ru-RU" sz="2800" b="1" dirty="0" smtClean="0">
                <a:solidFill>
                  <a:srgbClr val="C00000"/>
                </a:solidFill>
              </a:rPr>
              <a:t>Так как </a:t>
            </a:r>
            <a:r>
              <a:rPr lang="ru-RU" sz="2800" b="1" dirty="0" err="1" smtClean="0">
                <a:solidFill>
                  <a:srgbClr val="C00000"/>
                </a:solidFill>
              </a:rPr>
              <a:t>Нибиру</a:t>
            </a:r>
            <a:r>
              <a:rPr lang="ru-RU" sz="2800" b="1" dirty="0" smtClean="0">
                <a:solidFill>
                  <a:srgbClr val="C00000"/>
                </a:solidFill>
              </a:rPr>
              <a:t> периодически проходит возле Солнца, то вполне возможно, что именно из-за нее в 10983 году случился Всемирный потоп</a:t>
            </a:r>
            <a:r>
              <a:rPr lang="ru-RU" sz="2800" b="1" i="1" u="sng" dirty="0" smtClean="0">
                <a:solidFill>
                  <a:srgbClr val="000099"/>
                </a:solidFill>
              </a:rPr>
              <a:t>. Во всяком случае, такой теории придерживается </a:t>
            </a:r>
            <a:r>
              <a:rPr lang="ru-RU" sz="2800" b="1" i="1" u="sng" dirty="0" err="1" smtClean="0">
                <a:solidFill>
                  <a:srgbClr val="000099"/>
                </a:solidFill>
              </a:rPr>
              <a:t>Элфорд</a:t>
            </a:r>
            <a:r>
              <a:rPr lang="ru-RU" sz="2800" b="1" i="1" u="sng" dirty="0" smtClean="0">
                <a:solidFill>
                  <a:srgbClr val="000099"/>
                </a:solidFill>
              </a:rPr>
              <a:t>.</a:t>
            </a:r>
            <a:br>
              <a:rPr lang="ru-RU" sz="2800" b="1" i="1" u="sng" dirty="0" smtClean="0">
                <a:solidFill>
                  <a:srgbClr val="000099"/>
                </a:solidFill>
              </a:rPr>
            </a:br>
            <a:r>
              <a:rPr lang="ru-RU" sz="2800" b="1" dirty="0" smtClean="0">
                <a:solidFill>
                  <a:srgbClr val="C00000"/>
                </a:solidFill>
              </a:rPr>
              <a:t/>
            </a:r>
            <a:br>
              <a:rPr lang="ru-RU" sz="2800" b="1" dirty="0" smtClean="0">
                <a:solidFill>
                  <a:srgbClr val="C00000"/>
                </a:solidFill>
              </a:rPr>
            </a:br>
            <a:r>
              <a:rPr lang="ru-RU" sz="2800" b="1" dirty="0" smtClean="0">
                <a:solidFill>
                  <a:srgbClr val="C00000"/>
                </a:solidFill>
              </a:rPr>
              <a:t>    </a:t>
            </a:r>
            <a:r>
              <a:rPr lang="ru-RU" sz="2800" b="1" i="1" u="sng" dirty="0" smtClean="0">
                <a:solidFill>
                  <a:srgbClr val="C00000"/>
                </a:solidFill>
              </a:rPr>
              <a:t>Оказавшись приблизительно в 12 миллионах километров от Земли, планета Х воздействовала на нее, и вся вода начала движение в сторону </a:t>
            </a:r>
            <a:r>
              <a:rPr lang="ru-RU" sz="2800" b="1" i="1" u="sng" dirty="0" err="1" smtClean="0">
                <a:solidFill>
                  <a:srgbClr val="C00000"/>
                </a:solidFill>
              </a:rPr>
              <a:t>Нибиру</a:t>
            </a:r>
            <a:r>
              <a:rPr lang="ru-RU" sz="2800" b="1" i="1" u="sng" dirty="0" smtClean="0">
                <a:solidFill>
                  <a:srgbClr val="C00000"/>
                </a:solidFill>
              </a:rPr>
              <a:t>, а затем рухнула в одночасье на Землю. В результате этого погибло почти всё живое. Пришельцы, безусловно, знали об этом и предприняли некоторые меры по спасению жизни на Земле.</a:t>
            </a:r>
            <a:r>
              <a:rPr lang="ru-RU" sz="2800" b="1" dirty="0" smtClean="0">
                <a:solidFill>
                  <a:srgbClr val="C00000"/>
                </a:solidFill>
              </a:rPr>
              <a:t> </a:t>
            </a:r>
            <a:endParaRPr lang="ru-RU" sz="2800" b="1" dirty="0">
              <a:solidFill>
                <a:srgbClr val="C0000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8677472" cy="6740307"/>
          </a:xfrm>
          <a:prstGeom prst="rect">
            <a:avLst/>
          </a:prstGeom>
        </p:spPr>
        <p:txBody>
          <a:bodyPr wrap="square">
            <a:spAutoFit/>
          </a:bodyPr>
          <a:lstStyle/>
          <a:p>
            <a:r>
              <a:rPr lang="ru-RU" sz="2400" b="1" dirty="0" smtClean="0">
                <a:solidFill>
                  <a:srgbClr val="C00000"/>
                </a:solidFill>
              </a:rPr>
              <a:t>Изучая места, где располагались в </a:t>
            </a:r>
            <a:r>
              <a:rPr lang="ru-RU" sz="2400" b="1" dirty="0" err="1" smtClean="0">
                <a:solidFill>
                  <a:srgbClr val="C00000"/>
                </a:solidFill>
              </a:rPr>
              <a:t>Двуречье</a:t>
            </a:r>
            <a:r>
              <a:rPr lang="ru-RU" sz="2400" b="1" dirty="0" smtClean="0">
                <a:solidFill>
                  <a:srgbClr val="C00000"/>
                </a:solidFill>
              </a:rPr>
              <a:t> древние города, их названия, </a:t>
            </a:r>
            <a:r>
              <a:rPr lang="ru-RU" sz="2400" b="1" dirty="0" err="1" smtClean="0">
                <a:solidFill>
                  <a:srgbClr val="C00000"/>
                </a:solidFill>
              </a:rPr>
              <a:t>Захария</a:t>
            </a:r>
            <a:r>
              <a:rPr lang="ru-RU" sz="2400" b="1" dirty="0" smtClean="0">
                <a:solidFill>
                  <a:srgbClr val="C00000"/>
                </a:solidFill>
              </a:rPr>
              <a:t> </a:t>
            </a:r>
            <a:r>
              <a:rPr lang="ru-RU" sz="2400" b="1" dirty="0" err="1" smtClean="0">
                <a:solidFill>
                  <a:srgbClr val="C00000"/>
                </a:solidFill>
              </a:rPr>
              <a:t>Ситчин</a:t>
            </a:r>
            <a:r>
              <a:rPr lang="ru-RU" sz="2400" b="1" dirty="0" smtClean="0">
                <a:solidFill>
                  <a:srgbClr val="C00000"/>
                </a:solidFill>
              </a:rPr>
              <a:t> сделал вывод, что на этой территории существовал некий «треугольный посадочный коридор</a:t>
            </a:r>
            <a:r>
              <a:rPr lang="ru-RU" sz="2400" b="1" i="1" u="sng" dirty="0" smtClean="0">
                <a:solidFill>
                  <a:srgbClr val="000099"/>
                </a:solidFill>
              </a:rPr>
              <a:t>». Космический аэропорт располагался в </a:t>
            </a:r>
            <a:r>
              <a:rPr lang="ru-RU" sz="2400" b="1" i="1" u="sng" dirty="0" err="1" smtClean="0">
                <a:solidFill>
                  <a:srgbClr val="000099"/>
                </a:solidFill>
              </a:rPr>
              <a:t>Сиппаре</a:t>
            </a:r>
            <a:r>
              <a:rPr lang="ru-RU" sz="2400" b="1" i="1" u="sng" dirty="0" smtClean="0">
                <a:solidFill>
                  <a:srgbClr val="000099"/>
                </a:solidFill>
              </a:rPr>
              <a:t>, а своего рода «диспетчерская» – в </a:t>
            </a:r>
            <a:r>
              <a:rPr lang="ru-RU" sz="2400" b="1" i="1" u="sng" dirty="0" err="1" smtClean="0">
                <a:solidFill>
                  <a:srgbClr val="000099"/>
                </a:solidFill>
              </a:rPr>
              <a:t>Ниппуре</a:t>
            </a:r>
            <a:r>
              <a:rPr lang="ru-RU" sz="2400" b="1" i="1" u="sng" dirty="0" smtClean="0">
                <a:solidFill>
                  <a:srgbClr val="000099"/>
                </a:solidFill>
              </a:rPr>
              <a:t>.</a:t>
            </a:r>
            <a:r>
              <a:rPr lang="ru-RU" sz="2400" b="1" dirty="0" smtClean="0">
                <a:solidFill>
                  <a:srgbClr val="C00000"/>
                </a:solidFill>
              </a:rPr>
              <a:t/>
            </a:r>
            <a:br>
              <a:rPr lang="ru-RU" sz="2400" b="1" dirty="0" smtClean="0">
                <a:solidFill>
                  <a:srgbClr val="C00000"/>
                </a:solidFill>
              </a:rPr>
            </a:br>
            <a:r>
              <a:rPr lang="ru-RU" sz="2400" b="1" dirty="0" smtClean="0">
                <a:solidFill>
                  <a:srgbClr val="C00000"/>
                </a:solidFill>
              </a:rPr>
              <a:t>    Геометрическая ось, если провести такую через эти города, ляжет ровно под углом в 45 градусов к меридиану и будет проходить через «двуглавую» гору Арарат. Такая гора является отличным посадочным ориентиром для кораблей из космоса.</a:t>
            </a:r>
            <a:br>
              <a:rPr lang="ru-RU" sz="2400" b="1" dirty="0" smtClean="0">
                <a:solidFill>
                  <a:srgbClr val="C00000"/>
                </a:solidFill>
              </a:rPr>
            </a:br>
            <a:r>
              <a:rPr lang="ru-RU" sz="2400" b="1" dirty="0" smtClean="0">
                <a:solidFill>
                  <a:srgbClr val="C00000"/>
                </a:solidFill>
              </a:rPr>
              <a:t>    После Всемирного потопа данная система связи была полностью разрушена. По всей видимости, как раз в это время в </a:t>
            </a:r>
            <a:r>
              <a:rPr lang="ru-RU" sz="2400" b="1" dirty="0" err="1" smtClean="0">
                <a:solidFill>
                  <a:srgbClr val="C00000"/>
                </a:solidFill>
              </a:rPr>
              <a:t>Бекаа</a:t>
            </a:r>
            <a:r>
              <a:rPr lang="ru-RU" sz="2400" b="1" dirty="0" smtClean="0">
                <a:solidFill>
                  <a:srgbClr val="C00000"/>
                </a:solidFill>
              </a:rPr>
              <a:t>, </a:t>
            </a:r>
            <a:r>
              <a:rPr lang="ru-RU" sz="2400" b="1" dirty="0" err="1" smtClean="0">
                <a:solidFill>
                  <a:srgbClr val="C00000"/>
                </a:solidFill>
              </a:rPr>
              <a:t>в</a:t>
            </a:r>
            <a:r>
              <a:rPr lang="ru-RU" sz="2400" b="1" dirty="0" smtClean="0">
                <a:solidFill>
                  <a:srgbClr val="C00000"/>
                </a:solidFill>
              </a:rPr>
              <a:t> Ливане, и была построена огромная платформа из камня </a:t>
            </a:r>
            <a:r>
              <a:rPr lang="ru-RU" sz="2400" b="1" dirty="0" err="1" smtClean="0">
                <a:solidFill>
                  <a:srgbClr val="C00000"/>
                </a:solidFill>
              </a:rPr>
              <a:t>Бааль-бек</a:t>
            </a:r>
            <a:r>
              <a:rPr lang="ru-RU" sz="2400" b="1" dirty="0" smtClean="0">
                <a:solidFill>
                  <a:srgbClr val="C00000"/>
                </a:solidFill>
              </a:rPr>
              <a:t>. Наиболее подходящее назначение для нее – взлетно-посадочное место для космических кораблей пришельцев. А столь заметные сооружения, как египетские пирамиды в Гизе и гора Святой Екатерины на полуострове </a:t>
            </a:r>
            <a:r>
              <a:rPr lang="ru-RU" sz="2400" b="1" dirty="0" err="1" smtClean="0">
                <a:solidFill>
                  <a:srgbClr val="C00000"/>
                </a:solidFill>
              </a:rPr>
              <a:t>Синай</a:t>
            </a:r>
            <a:r>
              <a:rPr lang="ru-RU" sz="2400" b="1" dirty="0" smtClean="0">
                <a:solidFill>
                  <a:srgbClr val="C00000"/>
                </a:solidFill>
              </a:rPr>
              <a:t>, скорее всего, стали новыми ориентирами для внеземных «гостей».</a:t>
            </a:r>
            <a:endParaRPr lang="en-US" sz="2400" b="1" dirty="0" smtClean="0">
              <a:solidFill>
                <a:srgbClr val="C000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335846"/>
            <a:ext cx="8640960" cy="6370975"/>
          </a:xfrm>
          <a:prstGeom prst="rect">
            <a:avLst/>
          </a:prstGeom>
        </p:spPr>
        <p:txBody>
          <a:bodyPr wrap="square">
            <a:spAutoFit/>
          </a:bodyPr>
          <a:lstStyle/>
          <a:p>
            <a:r>
              <a:rPr lang="ru-RU" sz="2400" b="1" dirty="0" smtClean="0">
                <a:solidFill>
                  <a:srgbClr val="C00000"/>
                </a:solidFill>
              </a:rPr>
              <a:t>В 2024 году до н.э. между инопланетными «богами» началась настоящая ядерная война. Косвенно об этом событии повествуется в Библии. Такие города, как Гоморра и Содом, а также другие «неправедные» были полностью разрушены «огнем и горящей серой». Не избежал ядерного удара и космический центр на </a:t>
            </a:r>
            <a:r>
              <a:rPr lang="ru-RU" sz="2400" b="1" dirty="0" err="1" smtClean="0">
                <a:solidFill>
                  <a:srgbClr val="C00000"/>
                </a:solidFill>
              </a:rPr>
              <a:t>Синайском</a:t>
            </a:r>
            <a:r>
              <a:rPr lang="ru-RU" sz="2400" b="1" dirty="0" smtClean="0">
                <a:solidFill>
                  <a:srgbClr val="C00000"/>
                </a:solidFill>
              </a:rPr>
              <a:t> полуострове. Даже в наше время там можно обнаружить огромное количество закопченных камней и обломков скальных пород.</a:t>
            </a:r>
            <a:br>
              <a:rPr lang="ru-RU" sz="2400" b="1" dirty="0" smtClean="0">
                <a:solidFill>
                  <a:srgbClr val="C00000"/>
                </a:solidFill>
              </a:rPr>
            </a:br>
            <a:r>
              <a:rPr lang="ru-RU" sz="2400" b="1" dirty="0" smtClean="0">
                <a:solidFill>
                  <a:srgbClr val="C00000"/>
                </a:solidFill>
              </a:rPr>
              <a:t/>
            </a:r>
            <a:br>
              <a:rPr lang="ru-RU" sz="2400" b="1" dirty="0" smtClean="0">
                <a:solidFill>
                  <a:srgbClr val="C00000"/>
                </a:solidFill>
              </a:rPr>
            </a:br>
            <a:r>
              <a:rPr lang="ru-RU" sz="2400" b="1" dirty="0" smtClean="0">
                <a:solidFill>
                  <a:srgbClr val="C00000"/>
                </a:solidFill>
              </a:rPr>
              <a:t>    Из-за радиоактивных осадков после ядерной бомбежки шумерская цивилизация была полностью стерта с лица земли. Миллионы людей стали жертвами той катастрофы, а те, кто смог выжить, перебрались в другие районы Земли, унеся с собой все знания и опыт, что были получены от более развитых пришельцев.</a:t>
            </a:r>
            <a:endParaRPr lang="en-US" sz="2400" b="1" dirty="0" smtClean="0">
              <a:solidFill>
                <a:srgbClr val="C00000"/>
              </a:solidFill>
            </a:endParaRPr>
          </a:p>
          <a:p>
            <a:r>
              <a:rPr lang="ru-RU" sz="2400" b="1" dirty="0" smtClean="0"/>
              <a:t/>
            </a:r>
            <a:br>
              <a:rPr lang="ru-RU" sz="2400" b="1" dirty="0" smtClean="0"/>
            </a:br>
            <a:endParaRPr lang="ru-RU" sz="2400"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116632"/>
            <a:ext cx="8928992"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По данным современных западных ученых Планета Х — это одна из множества планет, вращающихся вокруг так называемой «Темной» звезды. </a:t>
            </a:r>
            <a:r>
              <a:rPr kumimoji="0" lang="ru-RU" sz="2000" b="1" i="1" u="sng" strike="noStrike" cap="none" normalizeH="0" baseline="0" dirty="0" smtClean="0">
                <a:ln>
                  <a:noFill/>
                </a:ln>
                <a:solidFill>
                  <a:srgbClr val="000099"/>
                </a:solidFill>
                <a:effectLst/>
                <a:latin typeface="Arial" pitchFamily="34" charset="0"/>
                <a:ea typeface="Times New Roman" pitchFamily="18" charset="0"/>
              </a:rPr>
              <a:t>Другое название звезды — Бурый Карлик</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 По современным данным астрономов эта Темная Звезда имеет пять малых планет. Шестая планета Бурого Карлика, которая размером с нашу Землю, имеет условное название «Родина». </a:t>
            </a:r>
            <a:r>
              <a:rPr kumimoji="0" lang="ru-RU" sz="2400" b="1" i="1" u="sng" strike="noStrike" cap="none" normalizeH="0" baseline="0" dirty="0" smtClean="0">
                <a:ln>
                  <a:noFill/>
                </a:ln>
                <a:solidFill>
                  <a:srgbClr val="000099"/>
                </a:solidFill>
                <a:effectLst/>
                <a:latin typeface="Arial" pitchFamily="34" charset="0"/>
                <a:ea typeface="Times New Roman" pitchFamily="18" charset="0"/>
              </a:rPr>
              <a:t>Есть еще седьмая планета, она вращается вокруг Бурого Карлика и нашего Солнца. Седьмая планета Темной Звезды называется </a:t>
            </a:r>
            <a:r>
              <a:rPr kumimoji="0" lang="ru-RU" sz="2400" b="1" i="1" u="sng" strike="noStrike" cap="none" normalizeH="0" baseline="0" dirty="0" err="1" smtClean="0">
                <a:ln>
                  <a:noFill/>
                </a:ln>
                <a:solidFill>
                  <a:srgbClr val="000099"/>
                </a:solidFill>
                <a:effectLst/>
                <a:latin typeface="Arial" pitchFamily="34" charset="0"/>
                <a:ea typeface="Times New Roman" pitchFamily="18" charset="0"/>
              </a:rPr>
              <a:t>Нибиру</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 </a:t>
            </a:r>
            <a:r>
              <a:rPr kumimoji="0" lang="ru-RU" sz="2400" b="1" i="0" u="sng" strike="noStrike" cap="none" normalizeH="0" baseline="0" dirty="0" smtClean="0">
                <a:ln>
                  <a:noFill/>
                </a:ln>
                <a:effectLst/>
                <a:latin typeface="Arial" pitchFamily="34" charset="0"/>
                <a:ea typeface="Times New Roman" pitchFamily="18" charset="0"/>
              </a:rPr>
              <a:t>Итак, планета </a:t>
            </a:r>
            <a:r>
              <a:rPr kumimoji="0" lang="ru-RU" sz="2400" b="1" i="0" u="sng" strike="noStrike" cap="none" normalizeH="0" baseline="0" dirty="0" err="1" smtClean="0">
                <a:ln>
                  <a:noFill/>
                </a:ln>
                <a:effectLst/>
                <a:latin typeface="Arial" pitchFamily="34" charset="0"/>
                <a:ea typeface="Times New Roman" pitchFamily="18" charset="0"/>
              </a:rPr>
              <a:t>Нибиру</a:t>
            </a:r>
            <a:r>
              <a:rPr kumimoji="0" lang="ru-RU" sz="2400" b="1" i="0" u="sng" strike="noStrike" cap="none" normalizeH="0" baseline="0" dirty="0" smtClean="0">
                <a:ln>
                  <a:noFill/>
                </a:ln>
                <a:effectLst/>
                <a:latin typeface="Arial" pitchFamily="34" charset="0"/>
                <a:ea typeface="Times New Roman" pitchFamily="18" charset="0"/>
              </a:rPr>
              <a:t> вращается вокруг двух солнц по очень вытянутой орбите. </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Таинственная планета «Родина» во многом похожа на нашу Землю — это то место, откуда </a:t>
            </a:r>
            <a:r>
              <a:rPr kumimoji="0" lang="ru-RU" sz="2000" b="1" i="0" u="none" strike="noStrike" cap="none" normalizeH="0" baseline="0" dirty="0" err="1" smtClean="0">
                <a:ln>
                  <a:noFill/>
                </a:ln>
                <a:solidFill>
                  <a:srgbClr val="C00000"/>
                </a:solidFill>
                <a:effectLst/>
                <a:latin typeface="Arial" pitchFamily="34" charset="0"/>
                <a:ea typeface="Times New Roman" pitchFamily="18" charset="0"/>
              </a:rPr>
              <a:t>аннунаки</a:t>
            </a:r>
            <a:r>
              <a:rPr kumimoji="0" lang="ru-RU" sz="2000" b="1" i="0" u="none" strike="noStrike" cap="none" normalizeH="0" baseline="0" dirty="0" smtClean="0">
                <a:ln>
                  <a:noFill/>
                </a:ln>
                <a:solidFill>
                  <a:srgbClr val="C00000"/>
                </a:solidFill>
                <a:effectLst/>
                <a:latin typeface="Arial" pitchFamily="34" charset="0"/>
                <a:ea typeface="Times New Roman" pitchFamily="18" charset="0"/>
              </a:rPr>
              <a:t>, или великаны, или Боги старины улетали на ракетах обживать и осваивать ближний космос</a:t>
            </a:r>
            <a:r>
              <a:rPr kumimoji="0" lang="ru-RU" sz="2400" b="1" i="1" u="sng" strike="noStrike" cap="none" normalizeH="0" baseline="0" dirty="0" smtClean="0">
                <a:ln>
                  <a:noFill/>
                </a:ln>
                <a:solidFill>
                  <a:srgbClr val="000099"/>
                </a:solidFill>
                <a:effectLst/>
                <a:latin typeface="Arial" pitchFamily="34" charset="0"/>
                <a:ea typeface="Times New Roman" pitchFamily="18" charset="0"/>
              </a:rPr>
              <a:t>. Когда-то давным-давно </a:t>
            </a:r>
            <a:r>
              <a:rPr kumimoji="0" lang="ru-RU" sz="2400" b="1" i="1" u="sng" strike="noStrike" cap="none" normalizeH="0" baseline="0" dirty="0" err="1" smtClean="0">
                <a:ln>
                  <a:noFill/>
                </a:ln>
                <a:solidFill>
                  <a:srgbClr val="000099"/>
                </a:solidFill>
                <a:effectLst/>
                <a:latin typeface="Arial" pitchFamily="34" charset="0"/>
                <a:ea typeface="Times New Roman" pitchFamily="18" charset="0"/>
              </a:rPr>
              <a:t>лирианцы</a:t>
            </a:r>
            <a:r>
              <a:rPr kumimoji="0" lang="ru-RU" sz="2400" b="1" i="1" u="sng" strike="noStrike" cap="none" normalizeH="0" baseline="0" dirty="0" smtClean="0">
                <a:ln>
                  <a:noFill/>
                </a:ln>
                <a:solidFill>
                  <a:srgbClr val="000099"/>
                </a:solidFill>
                <a:effectLst/>
                <a:latin typeface="Arial" pitchFamily="34" charset="0"/>
                <a:ea typeface="Times New Roman" pitchFamily="18" charset="0"/>
              </a:rPr>
              <a:t> прилетели на планету «Родина», обустроили эту планету и стали называться </a:t>
            </a:r>
            <a:r>
              <a:rPr kumimoji="0" lang="ru-RU" sz="2400" b="1" i="1" u="sng" strike="noStrike" cap="none" normalizeH="0" baseline="0" dirty="0" err="1" smtClean="0">
                <a:ln>
                  <a:noFill/>
                </a:ln>
                <a:solidFill>
                  <a:srgbClr val="000099"/>
                </a:solidFill>
                <a:effectLst/>
                <a:latin typeface="Arial" pitchFamily="34" charset="0"/>
                <a:ea typeface="Times New Roman" pitchFamily="18" charset="0"/>
              </a:rPr>
              <a:t>аннунаками</a:t>
            </a:r>
            <a:r>
              <a:rPr kumimoji="0" lang="ru-RU" sz="2400" b="1" i="1" u="sng" strike="noStrike" cap="none" normalizeH="0" baseline="0" dirty="0" smtClean="0">
                <a:ln>
                  <a:noFill/>
                </a:ln>
                <a:solidFill>
                  <a:srgbClr val="000099"/>
                </a:solidFill>
                <a:effectLst/>
                <a:latin typeface="Arial" pitchFamily="34" charset="0"/>
                <a:ea typeface="Times New Roman" pitchFamily="18" charset="0"/>
              </a:rPr>
              <a:t>. С «Родины» </a:t>
            </a:r>
            <a:r>
              <a:rPr kumimoji="0" lang="ru-RU" sz="2400" b="1" i="1" u="sng" strike="noStrike" cap="none" normalizeH="0" baseline="0" dirty="0" err="1" smtClean="0">
                <a:ln>
                  <a:noFill/>
                </a:ln>
                <a:solidFill>
                  <a:srgbClr val="000099"/>
                </a:solidFill>
                <a:effectLst/>
                <a:latin typeface="Arial" pitchFamily="34" charset="0"/>
                <a:ea typeface="Times New Roman" pitchFamily="18" charset="0"/>
              </a:rPr>
              <a:t>аннунаки</a:t>
            </a:r>
            <a:r>
              <a:rPr kumimoji="0" lang="ru-RU" sz="2400" b="1" i="1" u="sng" strike="noStrike" cap="none" normalizeH="0" baseline="0" dirty="0" smtClean="0">
                <a:ln>
                  <a:noFill/>
                </a:ln>
                <a:solidFill>
                  <a:srgbClr val="000099"/>
                </a:solidFill>
                <a:effectLst/>
                <a:latin typeface="Arial" pitchFamily="34" charset="0"/>
                <a:ea typeface="Times New Roman" pitchFamily="18" charset="0"/>
              </a:rPr>
              <a:t> пришли на </a:t>
            </a:r>
            <a:r>
              <a:rPr kumimoji="0" lang="ru-RU" sz="2400" b="1" i="1" u="sng" strike="noStrike" cap="none" normalizeH="0" baseline="0" dirty="0" err="1" smtClean="0">
                <a:ln>
                  <a:noFill/>
                </a:ln>
                <a:solidFill>
                  <a:srgbClr val="000099"/>
                </a:solidFill>
                <a:effectLst/>
                <a:latin typeface="Arial" pitchFamily="34" charset="0"/>
                <a:ea typeface="Times New Roman" pitchFamily="18" charset="0"/>
              </a:rPr>
              <a:t>Нибиру</a:t>
            </a:r>
            <a:r>
              <a:rPr kumimoji="0" lang="ru-RU" sz="2400" b="1" i="1" u="sng" strike="noStrike" cap="none" normalizeH="0" baseline="0" dirty="0" smtClean="0">
                <a:ln>
                  <a:noFill/>
                </a:ln>
                <a:solidFill>
                  <a:srgbClr val="000099"/>
                </a:solidFill>
                <a:effectLst/>
                <a:latin typeface="Arial" pitchFamily="34" charset="0"/>
                <a:ea typeface="Times New Roman" pitchFamily="18" charset="0"/>
              </a:rPr>
              <a:t>, а с </a:t>
            </a:r>
            <a:r>
              <a:rPr kumimoji="0" lang="ru-RU" sz="2400" b="1" i="1" u="sng" strike="noStrike" cap="none" normalizeH="0" baseline="0" dirty="0" err="1" smtClean="0">
                <a:ln>
                  <a:noFill/>
                </a:ln>
                <a:solidFill>
                  <a:srgbClr val="000099"/>
                </a:solidFill>
                <a:effectLst/>
                <a:latin typeface="Arial" pitchFamily="34" charset="0"/>
                <a:ea typeface="Times New Roman" pitchFamily="18" charset="0"/>
              </a:rPr>
              <a:t>Нибиру</a:t>
            </a:r>
            <a:r>
              <a:rPr kumimoji="0" lang="ru-RU" sz="2400" b="1" i="1" u="sng" strike="noStrike" cap="none" normalizeH="0" baseline="0" dirty="0" smtClean="0">
                <a:ln>
                  <a:noFill/>
                </a:ln>
                <a:solidFill>
                  <a:srgbClr val="000099"/>
                </a:solidFill>
                <a:effectLst/>
                <a:latin typeface="Arial" pitchFamily="34" charset="0"/>
                <a:ea typeface="Times New Roman" pitchFamily="18" charset="0"/>
              </a:rPr>
              <a:t> — на нашу Землю.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7504" y="116632"/>
            <a:ext cx="8712968" cy="6001643"/>
          </a:xfrm>
          <a:prstGeom prst="rect">
            <a:avLst/>
          </a:prstGeom>
        </p:spPr>
        <p:txBody>
          <a:bodyPr wrap="square">
            <a:spAutoFit/>
          </a:bodyPr>
          <a:lstStyle/>
          <a:p>
            <a:r>
              <a:rPr lang="ru-RU" sz="2400" b="1" dirty="0" smtClean="0">
                <a:solidFill>
                  <a:srgbClr val="C00000"/>
                </a:solidFill>
                <a:latin typeface="Arial" pitchFamily="34" charset="0"/>
                <a:ea typeface="Times New Roman" pitchFamily="18" charset="0"/>
              </a:rPr>
              <a:t>Один раз в 3600 лет </a:t>
            </a:r>
            <a:r>
              <a:rPr lang="ru-RU" sz="2400" b="1" dirty="0" err="1" smtClean="0">
                <a:solidFill>
                  <a:srgbClr val="C00000"/>
                </a:solidFill>
                <a:latin typeface="Arial" pitchFamily="34" charset="0"/>
                <a:ea typeface="Times New Roman" pitchFamily="18" charset="0"/>
              </a:rPr>
              <a:t>Нибиру</a:t>
            </a:r>
            <a:r>
              <a:rPr lang="ru-RU" sz="2400" b="1" dirty="0" smtClean="0">
                <a:solidFill>
                  <a:srgbClr val="C00000"/>
                </a:solidFill>
                <a:latin typeface="Arial" pitchFamily="34" charset="0"/>
                <a:ea typeface="Times New Roman" pitchFamily="18" charset="0"/>
              </a:rPr>
              <a:t> появляется в плоскости планет солнечной системы между Марсом и Юпитером. Орбитальный наклон </a:t>
            </a:r>
            <a:r>
              <a:rPr lang="ru-RU" sz="2400" b="1" dirty="0" err="1" smtClean="0">
                <a:solidFill>
                  <a:srgbClr val="C00000"/>
                </a:solidFill>
                <a:latin typeface="Arial" pitchFamily="34" charset="0"/>
                <a:ea typeface="Times New Roman" pitchFamily="18" charset="0"/>
              </a:rPr>
              <a:t>Нибиру</a:t>
            </a:r>
            <a:r>
              <a:rPr lang="ru-RU" sz="2400" b="1" dirty="0" smtClean="0">
                <a:solidFill>
                  <a:srgbClr val="C00000"/>
                </a:solidFill>
                <a:latin typeface="Arial" pitchFamily="34" charset="0"/>
                <a:ea typeface="Times New Roman" pitchFamily="18" charset="0"/>
              </a:rPr>
              <a:t> около 33 градусов к плоскости движения планет солнечной системы. Так как </a:t>
            </a:r>
            <a:r>
              <a:rPr lang="ru-RU" sz="2400" b="1" dirty="0" err="1" smtClean="0">
                <a:solidFill>
                  <a:srgbClr val="C00000"/>
                </a:solidFill>
                <a:latin typeface="Arial" pitchFamily="34" charset="0"/>
                <a:ea typeface="Times New Roman" pitchFamily="18" charset="0"/>
              </a:rPr>
              <a:t>Нибиру</a:t>
            </a:r>
            <a:r>
              <a:rPr lang="ru-RU" sz="2400" b="1" dirty="0" smtClean="0">
                <a:solidFill>
                  <a:srgbClr val="C00000"/>
                </a:solidFill>
                <a:latin typeface="Arial" pitchFamily="34" charset="0"/>
                <a:ea typeface="Times New Roman" pitchFamily="18" charset="0"/>
              </a:rPr>
              <a:t> проходит через нашу солнечную систему, двигаясь в обратном направлении по отношению к другим планетам, это смещает орбиту планеты Земля, иногда, но далеко не всегда, смещает ее Полюса. Ретроградное движение </a:t>
            </a:r>
            <a:r>
              <a:rPr lang="en-US" sz="2400" b="1" dirty="0" smtClean="0">
                <a:solidFill>
                  <a:srgbClr val="C00000"/>
                </a:solidFill>
                <a:latin typeface="Arial" pitchFamily="34" charset="0"/>
                <a:ea typeface="Times New Roman" pitchFamily="18" charset="0"/>
              </a:rPr>
              <a:t> </a:t>
            </a:r>
            <a:r>
              <a:rPr lang="ru-RU" sz="2400" b="1" dirty="0" err="1" smtClean="0">
                <a:solidFill>
                  <a:srgbClr val="C00000"/>
                </a:solidFill>
                <a:latin typeface="Arial" pitchFamily="34" charset="0"/>
                <a:ea typeface="Times New Roman" pitchFamily="18" charset="0"/>
              </a:rPr>
              <a:t>Нибиру</a:t>
            </a:r>
            <a:r>
              <a:rPr lang="ru-RU" sz="2400" b="1" dirty="0" smtClean="0">
                <a:solidFill>
                  <a:srgbClr val="C00000"/>
                </a:solidFill>
                <a:latin typeface="Arial" pitchFamily="34" charset="0"/>
                <a:ea typeface="Times New Roman" pitchFamily="18" charset="0"/>
              </a:rPr>
              <a:t> и ее колоссальное гравитационное поле являются главными причинами внесения разрушений и катаклизмов на планетах солнечной системы. </a:t>
            </a:r>
            <a:r>
              <a:rPr lang="ru-RU" sz="2400" b="1" i="1" u="sng" dirty="0" err="1" smtClean="0">
                <a:solidFill>
                  <a:srgbClr val="000099"/>
                </a:solidFill>
                <a:latin typeface="Arial" pitchFamily="34" charset="0"/>
                <a:ea typeface="Times New Roman" pitchFamily="18" charset="0"/>
              </a:rPr>
              <a:t>Нибиру</a:t>
            </a:r>
            <a:r>
              <a:rPr lang="ru-RU" sz="2400" b="1" i="1" u="sng" dirty="0" smtClean="0">
                <a:solidFill>
                  <a:srgbClr val="000099"/>
                </a:solidFill>
                <a:latin typeface="Arial" pitchFamily="34" charset="0"/>
                <a:ea typeface="Times New Roman" pitchFamily="18" charset="0"/>
              </a:rPr>
              <a:t> видится с Земли пламенно красным диском, со временем вырастающим до размеров Солнца, видится с осколочным шлейфом комет, метеоров и летящими рядом с ней двенадцатью лунами.</a:t>
            </a:r>
            <a:endParaRPr lang="ru-RU" sz="2400" i="1" u="sng" dirty="0">
              <a:solidFill>
                <a:srgbClr val="000099"/>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535901"/>
            <a:ext cx="8568952" cy="5262979"/>
          </a:xfrm>
          <a:prstGeom prst="rect">
            <a:avLst/>
          </a:prstGeom>
        </p:spPr>
        <p:txBody>
          <a:bodyPr wrap="square">
            <a:spAutoFit/>
          </a:bodyPr>
          <a:lstStyle/>
          <a:p>
            <a:pPr lvl="0" algn="just" eaLnBrk="0" fontAlgn="base" hangingPunct="0">
              <a:spcBef>
                <a:spcPct val="0"/>
              </a:spcBef>
              <a:spcAft>
                <a:spcPct val="0"/>
              </a:spcAft>
            </a:pPr>
            <a:r>
              <a:rPr lang="ru-RU" sz="2400" b="1" i="1" u="sng" dirty="0" err="1" smtClean="0">
                <a:solidFill>
                  <a:srgbClr val="000099"/>
                </a:solidFill>
                <a:latin typeface="Arial" pitchFamily="34" charset="0"/>
                <a:ea typeface="Times New Roman" pitchFamily="18" charset="0"/>
              </a:rPr>
              <a:t>Нибиру</a:t>
            </a:r>
            <a:r>
              <a:rPr lang="ru-RU" sz="2400" b="1" i="1" u="sng" dirty="0" smtClean="0">
                <a:solidFill>
                  <a:srgbClr val="000099"/>
                </a:solidFill>
                <a:latin typeface="Arial" pitchFamily="34" charset="0"/>
                <a:ea typeface="Times New Roman" pitchFamily="18" charset="0"/>
              </a:rPr>
              <a:t> и её планеты-спутники </a:t>
            </a:r>
            <a:r>
              <a:rPr lang="ru-RU" sz="2400" b="1" dirty="0" smtClean="0">
                <a:solidFill>
                  <a:srgbClr val="C00000"/>
                </a:solidFill>
                <a:latin typeface="Arial" pitchFamily="34" charset="0"/>
                <a:ea typeface="Times New Roman" pitchFamily="18" charset="0"/>
              </a:rPr>
              <a:t>являются виновниками таких происшествий, как разрушение планеты </a:t>
            </a:r>
            <a:r>
              <a:rPr lang="ru-RU" sz="2400" b="1" dirty="0" err="1" smtClean="0">
                <a:solidFill>
                  <a:srgbClr val="C00000"/>
                </a:solidFill>
                <a:latin typeface="Arial" pitchFamily="34" charset="0"/>
                <a:ea typeface="Times New Roman" pitchFamily="18" charset="0"/>
              </a:rPr>
              <a:t>Малдек</a:t>
            </a:r>
            <a:r>
              <a:rPr lang="ru-RU" sz="2400" b="1" dirty="0" smtClean="0">
                <a:solidFill>
                  <a:srgbClr val="C00000"/>
                </a:solidFill>
                <a:latin typeface="Arial" pitchFamily="34" charset="0"/>
                <a:ea typeface="Times New Roman" pitchFamily="18" charset="0"/>
              </a:rPr>
              <a:t> (Фаэтон) и появления пояса астероидов. </a:t>
            </a:r>
            <a:r>
              <a:rPr lang="ru-RU" sz="2400" b="1" dirty="0" err="1" smtClean="0">
                <a:solidFill>
                  <a:srgbClr val="C00000"/>
                </a:solidFill>
                <a:latin typeface="Arial" pitchFamily="34" charset="0"/>
                <a:ea typeface="Times New Roman" pitchFamily="18" charset="0"/>
              </a:rPr>
              <a:t>Нибиру</a:t>
            </a:r>
            <a:r>
              <a:rPr lang="ru-RU" sz="2400" b="1" dirty="0" smtClean="0">
                <a:solidFill>
                  <a:srgbClr val="C00000"/>
                </a:solidFill>
                <a:latin typeface="Arial" pitchFamily="34" charset="0"/>
                <a:ea typeface="Times New Roman" pitchFamily="18" charset="0"/>
              </a:rPr>
              <a:t> — причина кратеров или поверхностных трещин на Луне и планетах нашей солнечной системы. </a:t>
            </a:r>
            <a:r>
              <a:rPr lang="ru-RU" sz="2400" b="1" dirty="0" err="1" smtClean="0">
                <a:solidFill>
                  <a:srgbClr val="C00000"/>
                </a:solidFill>
                <a:latin typeface="Arial" pitchFamily="34" charset="0"/>
                <a:ea typeface="Times New Roman" pitchFamily="18" charset="0"/>
              </a:rPr>
              <a:t>Нибиру</a:t>
            </a:r>
            <a:r>
              <a:rPr lang="ru-RU" sz="2400" b="1" dirty="0" smtClean="0">
                <a:solidFill>
                  <a:srgbClr val="C00000"/>
                </a:solidFill>
                <a:latin typeface="Arial" pitchFamily="34" charset="0"/>
                <a:ea typeface="Times New Roman" pitchFamily="18" charset="0"/>
              </a:rPr>
              <a:t> также виновата в изменении орбит планет, осей их наклона.</a:t>
            </a:r>
          </a:p>
          <a:p>
            <a:pPr lvl="0" algn="just" eaLnBrk="0" fontAlgn="base" hangingPunct="0">
              <a:spcBef>
                <a:spcPct val="0"/>
              </a:spcBef>
              <a:spcAft>
                <a:spcPct val="0"/>
              </a:spcAft>
            </a:pPr>
            <a:r>
              <a:rPr lang="ru-RU" sz="2400" b="1" dirty="0" smtClean="0">
                <a:solidFill>
                  <a:srgbClr val="C00000"/>
                </a:solidFill>
                <a:latin typeface="Arial" pitchFamily="34" charset="0"/>
                <a:ea typeface="Times New Roman" pitchFamily="18" charset="0"/>
              </a:rPr>
              <a:t>На нашей Земле </a:t>
            </a:r>
            <a:r>
              <a:rPr lang="ru-RU" sz="2400" b="1" dirty="0" err="1" smtClean="0">
                <a:solidFill>
                  <a:srgbClr val="C00000"/>
                </a:solidFill>
                <a:latin typeface="Arial" pitchFamily="34" charset="0"/>
                <a:ea typeface="Times New Roman" pitchFamily="18" charset="0"/>
              </a:rPr>
              <a:t>Нибиру</a:t>
            </a:r>
            <a:r>
              <a:rPr lang="ru-RU" sz="2400" b="1" dirty="0" smtClean="0">
                <a:solidFill>
                  <a:srgbClr val="C00000"/>
                </a:solidFill>
                <a:latin typeface="Arial" pitchFamily="34" charset="0"/>
                <a:ea typeface="Times New Roman" pitchFamily="18" charset="0"/>
              </a:rPr>
              <a:t> виновница исчезновения </a:t>
            </a:r>
            <a:r>
              <a:rPr lang="ru-RU" sz="2400" b="1" dirty="0" err="1" smtClean="0">
                <a:solidFill>
                  <a:srgbClr val="C00000"/>
                </a:solidFill>
                <a:latin typeface="Arial" pitchFamily="34" charset="0"/>
                <a:ea typeface="Times New Roman" pitchFamily="18" charset="0"/>
              </a:rPr>
              <a:t>Пангеи</a:t>
            </a:r>
            <a:r>
              <a:rPr lang="ru-RU" sz="2400" b="1" dirty="0" smtClean="0">
                <a:solidFill>
                  <a:srgbClr val="C00000"/>
                </a:solidFill>
                <a:latin typeface="Arial" pitchFamily="34" charset="0"/>
                <a:ea typeface="Times New Roman" pitchFamily="18" charset="0"/>
              </a:rPr>
              <a:t>, </a:t>
            </a:r>
            <a:r>
              <a:rPr lang="ru-RU" sz="2400" b="1" dirty="0" err="1" smtClean="0">
                <a:solidFill>
                  <a:srgbClr val="C00000"/>
                </a:solidFill>
                <a:latin typeface="Arial" pitchFamily="34" charset="0"/>
                <a:ea typeface="Times New Roman" pitchFamily="18" charset="0"/>
              </a:rPr>
              <a:t>Лемурии</a:t>
            </a:r>
            <a:r>
              <a:rPr lang="ru-RU" sz="2400" b="1" dirty="0" smtClean="0">
                <a:solidFill>
                  <a:srgbClr val="C00000"/>
                </a:solidFill>
                <a:latin typeface="Arial" pitchFamily="34" charset="0"/>
                <a:ea typeface="Times New Roman" pitchFamily="18" charset="0"/>
              </a:rPr>
              <a:t>, Гипербореи и Атлантиды, бесконечных Потопов, извержений вулканов и колоссальных наводнений. </a:t>
            </a:r>
            <a:r>
              <a:rPr lang="ru-RU" sz="2400" b="1" i="1" u="sng" dirty="0" smtClean="0">
                <a:solidFill>
                  <a:srgbClr val="000099"/>
                </a:solidFill>
                <a:latin typeface="Arial" pitchFamily="34" charset="0"/>
                <a:ea typeface="Times New Roman" pitchFamily="18" charset="0"/>
              </a:rPr>
              <a:t>Планета Х является связующим звеном между нашей солнечной системой и системой Темной Звезды или звезды — Бурый Карлик</a:t>
            </a:r>
            <a:r>
              <a:rPr lang="ru-RU" sz="2400" i="1" u="sng" dirty="0" smtClean="0">
                <a:solidFill>
                  <a:srgbClr val="000099"/>
                </a:solidFill>
                <a:latin typeface="Arial" pitchFamily="34" charset="0"/>
                <a:ea typeface="Times New Roman" pitchFamily="18" charset="0"/>
              </a:rPr>
              <a:t>.</a:t>
            </a:r>
            <a:endParaRPr lang="ru-RU" sz="2400" i="1" u="sng" dirty="0" smtClean="0">
              <a:solidFill>
                <a:srgbClr val="000099"/>
              </a:solidFill>
              <a:latin typeface="Arial"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04664"/>
            <a:ext cx="8568952" cy="5262979"/>
          </a:xfrm>
          <a:prstGeom prst="rect">
            <a:avLst/>
          </a:prstGeom>
        </p:spPr>
        <p:txBody>
          <a:bodyPr wrap="square">
            <a:spAutoFit/>
          </a:bodyPr>
          <a:lstStyle/>
          <a:p>
            <a:r>
              <a:rPr lang="ru-RU" sz="2800" b="1" dirty="0" smtClean="0">
                <a:solidFill>
                  <a:srgbClr val="C00000"/>
                </a:solidFill>
              </a:rPr>
              <a:t>Что же говорят современные ученые астрономы о планете </a:t>
            </a:r>
            <a:r>
              <a:rPr lang="ru-RU" sz="2800" b="1" dirty="0" err="1" smtClean="0">
                <a:solidFill>
                  <a:srgbClr val="C00000"/>
                </a:solidFill>
              </a:rPr>
              <a:t>Нибиру</a:t>
            </a:r>
            <a:r>
              <a:rPr lang="ru-RU" sz="2800" b="1" dirty="0" smtClean="0">
                <a:solidFill>
                  <a:srgbClr val="C00000"/>
                </a:solidFill>
              </a:rPr>
              <a:t> и о возможном ее существовании? Однозначного мнения по этому поводу в научной среде нет. Астрономические исследования базируются не только на наблюдениях за космическими объектами, но также на строгих математических расчетах, благодаря которым были открыты планеты Нептун и Плутон. </a:t>
            </a:r>
            <a:r>
              <a:rPr lang="ru-RU" sz="2800" b="1" i="1" u="sng" dirty="0" smtClean="0">
                <a:solidFill>
                  <a:srgbClr val="000099"/>
                </a:solidFill>
              </a:rPr>
              <a:t>В настоящее время замечены аномалии в орбитальном движении Нептуна, Плутона и Урана, что может указывать на существование или приближение крупного космического объекта.</a:t>
            </a:r>
            <a:endParaRPr lang="ru-RU" sz="2800" b="1" i="1" u="sng" dirty="0">
              <a:solidFill>
                <a:srgbClr val="000099"/>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92696"/>
            <a:ext cx="8568952" cy="5447645"/>
          </a:xfrm>
          <a:prstGeom prst="rect">
            <a:avLst/>
          </a:prstGeom>
        </p:spPr>
        <p:txBody>
          <a:bodyPr wrap="square">
            <a:spAutoFit/>
          </a:bodyPr>
          <a:lstStyle/>
          <a:p>
            <a:pPr algn="ctr"/>
            <a:r>
              <a:rPr lang="ru-RU" sz="2800" b="1" dirty="0" smtClean="0">
                <a:solidFill>
                  <a:srgbClr val="C00000"/>
                </a:solidFill>
              </a:rPr>
              <a:t>В 1978 году </a:t>
            </a:r>
            <a:r>
              <a:rPr lang="ru-RU" sz="2800" b="1" i="1" u="sng" dirty="0" smtClean="0">
                <a:solidFill>
                  <a:srgbClr val="000099"/>
                </a:solidFill>
              </a:rPr>
              <a:t>Роберт Харрингтон и Том </a:t>
            </a:r>
            <a:r>
              <a:rPr lang="ru-RU" sz="2800" b="1" i="1" u="sng" dirty="0" err="1" smtClean="0">
                <a:solidFill>
                  <a:srgbClr val="000099"/>
                </a:solidFill>
              </a:rPr>
              <a:t>ван</a:t>
            </a:r>
            <a:r>
              <a:rPr lang="ru-RU" sz="2800" b="1" i="1" u="sng" dirty="0" smtClean="0">
                <a:solidFill>
                  <a:srgbClr val="000099"/>
                </a:solidFill>
              </a:rPr>
              <a:t> </a:t>
            </a:r>
            <a:r>
              <a:rPr lang="ru-RU" sz="2800" b="1" i="1" u="sng" dirty="0" err="1" smtClean="0">
                <a:solidFill>
                  <a:srgbClr val="000099"/>
                </a:solidFill>
              </a:rPr>
              <a:t>Фландерн</a:t>
            </a:r>
            <a:r>
              <a:rPr lang="ru-RU" sz="2800" b="1" i="1" u="sng" dirty="0" smtClean="0">
                <a:solidFill>
                  <a:srgbClr val="000099"/>
                </a:solidFill>
              </a:rPr>
              <a:t>, американские специалисты в области небесной механики из обсерватории ВМС США в Вашингтоне</a:t>
            </a:r>
            <a:r>
              <a:rPr lang="ru-RU" sz="2800" b="1" dirty="0" smtClean="0">
                <a:solidFill>
                  <a:srgbClr val="C00000"/>
                </a:solidFill>
              </a:rPr>
              <a:t>, получили неоспоримые доказательства того, что орбиты Урана и Нептуна претерпевают искажения, вызванные, скорее всего, гравитационным воздействием какого-то неизвестного небесного тела. Дальнейшие исследования и расчеты показали, что загадочное небесное тело должно иметь массу, в три-четыре раза превышающую массу Земли</a:t>
            </a:r>
            <a:r>
              <a:rPr lang="ru-RU" sz="3200" b="1" i="1" u="sng" dirty="0" smtClean="0">
                <a:solidFill>
                  <a:srgbClr val="000099"/>
                </a:solidFill>
              </a:rPr>
              <a:t>. Оно получило название Планета Икс или Десятая планета.</a:t>
            </a:r>
            <a:endParaRPr lang="ru-RU" sz="3200" b="1" i="1" u="sng" dirty="0">
              <a:solidFill>
                <a:srgbClr val="000099"/>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036496" cy="6678751"/>
          </a:xfrm>
          <a:prstGeom prst="rect">
            <a:avLst/>
          </a:prstGeom>
        </p:spPr>
        <p:txBody>
          <a:bodyPr wrap="square">
            <a:spAutoFit/>
          </a:bodyPr>
          <a:lstStyle/>
          <a:p>
            <a:r>
              <a:rPr lang="ru-RU" sz="2400" b="1" dirty="0" smtClean="0">
                <a:solidFill>
                  <a:srgbClr val="C00000"/>
                </a:solidFill>
              </a:rPr>
              <a:t>В 1982 году НАСА официально подтвердила наличие в Солнечной системе какого-то загадочного объекта, находящегося далеко за самыми удаленными планетами, и высказала предположение, что это, возможно, и есть таинственная Десятая </a:t>
            </a:r>
            <a:r>
              <a:rPr lang="ru-RU" sz="2400" b="1" dirty="0" err="1" smtClean="0">
                <a:solidFill>
                  <a:srgbClr val="C00000"/>
                </a:solidFill>
              </a:rPr>
              <a:t>планета.</a:t>
            </a:r>
            <a:r>
              <a:rPr lang="ru-RU" sz="2800" b="1" i="1" u="sng" dirty="0" err="1" smtClean="0">
                <a:solidFill>
                  <a:srgbClr val="000099"/>
                </a:solidFill>
              </a:rPr>
              <a:t>Годом</a:t>
            </a:r>
            <a:r>
              <a:rPr lang="ru-RU" sz="2800" b="1" i="1" u="sng" dirty="0" smtClean="0">
                <a:solidFill>
                  <a:srgbClr val="000099"/>
                </a:solidFill>
              </a:rPr>
              <a:t> позже на орбиту вокруг Земли был запущен инфракрасный астрономический спутник (IRAS), который обнаружил в глубинах космоса некий огромный неизвестный объект</a:t>
            </a:r>
            <a:r>
              <a:rPr lang="ru-RU" sz="2400" b="1" dirty="0" smtClean="0">
                <a:solidFill>
                  <a:srgbClr val="C00000"/>
                </a:solidFill>
              </a:rPr>
              <a:t>. Газета «Вашингтон Пост» в номере от 30 декабря 1983 года поместила интервью с одним из участников проекта НАС, ученым из калифорнийской Лаборатории реактивного движения. В нем, в частности, говорилось:«Небесное тело, имеющее, возможно, такие же большие размеры, как планета-гигант Юпитер, и, возможно, находящееся настолько близко к Земле, что оно должно принадлежать к нашей Солнечной системе, было обнаружено в направлении к созвездию Орион с помощью орбитального телескопа</a:t>
            </a:r>
            <a:endParaRPr lang="ru-RU" sz="2400" b="1" dirty="0">
              <a:solidFill>
                <a:srgbClr val="C0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88640"/>
            <a:ext cx="8712968" cy="6555641"/>
          </a:xfrm>
          <a:prstGeom prst="rect">
            <a:avLst/>
          </a:prstGeom>
        </p:spPr>
        <p:txBody>
          <a:bodyPr wrap="square">
            <a:spAutoFit/>
          </a:bodyPr>
          <a:lstStyle/>
          <a:p>
            <a:r>
              <a:rPr lang="ru-RU" sz="2000" b="1" dirty="0" smtClean="0">
                <a:solidFill>
                  <a:srgbClr val="C00000"/>
                </a:solidFill>
              </a:rPr>
              <a:t>В последующие несколько лет новой информации о Десятой планете поступало немного. Ученые, однако, продолжали осуществлять математическое моделирование ее характеристик. </a:t>
            </a:r>
            <a:r>
              <a:rPr lang="ru-RU" sz="2400" b="1" i="1" u="sng" dirty="0" smtClean="0">
                <a:solidFill>
                  <a:srgbClr val="000099"/>
                </a:solidFill>
              </a:rPr>
              <a:t>Результаты моделирования подтвердили, что размеры планеты в 3-4 раза превышают размеры Земли и что ее орбита наклонена к плоскости эклиптики, то есть большого круга небесной сферы, по которому происходит видимое годичное движение Солнца, на целых 30'</a:t>
            </a:r>
            <a:r>
              <a:rPr lang="ru-RU" sz="2000" b="1" dirty="0" smtClean="0">
                <a:solidFill>
                  <a:srgbClr val="C00000"/>
                </a:solidFill>
              </a:rPr>
              <a:t>. Кроме того, выяснилось, что Планета Икс должна находиться в три раза дальше от Солнца, чем самая удаленная от него планета Плутон.1987 году НАСА сделала новое заявление по поводу возможности существования Планеты Икс. В связи с этим журнал «</a:t>
            </a:r>
            <a:r>
              <a:rPr lang="ru-RU" sz="2000" b="1" dirty="0" err="1" smtClean="0">
                <a:solidFill>
                  <a:srgbClr val="C00000"/>
                </a:solidFill>
              </a:rPr>
              <a:t>Ньюсуик</a:t>
            </a:r>
            <a:r>
              <a:rPr lang="ru-RU" sz="2000" b="1" dirty="0" smtClean="0">
                <a:solidFill>
                  <a:srgbClr val="C00000"/>
                </a:solidFill>
              </a:rPr>
              <a:t>»(</a:t>
            </a:r>
            <a:r>
              <a:rPr lang="ru-RU" sz="2000" b="1" dirty="0" err="1" smtClean="0">
                <a:solidFill>
                  <a:srgbClr val="C00000"/>
                </a:solidFill>
              </a:rPr>
              <a:t>Newsweek</a:t>
            </a:r>
            <a:r>
              <a:rPr lang="ru-RU" sz="2000" b="1" dirty="0" smtClean="0">
                <a:solidFill>
                  <a:srgbClr val="C00000"/>
                </a:solidFill>
              </a:rPr>
              <a:t>) от 13 июля 1987 года сообщал: «На пресс-конференции, созванной НАСА на прошлой неделе в ее калифорнийском исследовательском центре в </a:t>
            </a:r>
            <a:r>
              <a:rPr lang="ru-RU" sz="2000" b="1" dirty="0" err="1" smtClean="0">
                <a:solidFill>
                  <a:srgbClr val="C00000"/>
                </a:solidFill>
              </a:rPr>
              <a:t>Эймсе</a:t>
            </a:r>
            <a:r>
              <a:rPr lang="ru-RU" sz="2000" b="1" dirty="0" smtClean="0">
                <a:solidFill>
                  <a:srgbClr val="C00000"/>
                </a:solidFill>
              </a:rPr>
              <a:t>, прозвучало странное заявление о том, что гипотетическая Десятая планета может принадлежать, а может и не принадлежать к Солнечной системе. </a:t>
            </a:r>
            <a:r>
              <a:rPr lang="ru-RU" sz="2400" b="1" i="1" u="sng" dirty="0" smtClean="0">
                <a:solidFill>
                  <a:srgbClr val="000099"/>
                </a:solidFill>
              </a:rPr>
              <a:t>Основной докладчик Джон </a:t>
            </a:r>
            <a:r>
              <a:rPr lang="ru-RU" sz="2400" b="1" i="1" u="sng" dirty="0" err="1" smtClean="0">
                <a:solidFill>
                  <a:srgbClr val="000099"/>
                </a:solidFill>
              </a:rPr>
              <a:t>Андерсон</a:t>
            </a:r>
            <a:r>
              <a:rPr lang="ru-RU" sz="2400" b="1" i="1" u="sng" dirty="0" smtClean="0">
                <a:solidFill>
                  <a:srgbClr val="000099"/>
                </a:solidFill>
              </a:rPr>
              <a:t>, ученый-исследователь НАСА, дал понять, что Десятая планета наверняка существует, только находится она очень далеко от остальных девяти». </a:t>
            </a:r>
            <a:endParaRPr lang="ru-RU" sz="2400" b="1" i="1" u="sng" dirty="0">
              <a:solidFill>
                <a:srgbClr val="000099"/>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137538"/>
            <a:ext cx="8856984"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Одно из главных достояний индейцев Майя , которое дошло до нашей цивилизации – это </a:t>
            </a:r>
            <a:r>
              <a:rPr kumimoji="0" lang="ru-RU" sz="28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Древнейший календарь Майя</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Жрецы племени Майя всегда были точны в астрономических подсчетах. Так же как и народы </a:t>
            </a:r>
            <a:r>
              <a:rPr kumimoji="0" lang="ru-RU" sz="24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Мезоамерики</a:t>
            </a: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Майя знали или считали, что Вселенная существует в рамках великих циклов. Жрецы Майя утверждали, что с момента происхождения Земли или сотворения мира, прошло 4 цикла – они это называли так: «Прошло 4 Солнца». </a:t>
            </a:r>
            <a:endParaRPr kumimoji="0" lang="ru-RU" sz="2400" b="1"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Исходя из этих заключений Майя, мы можем сделать вывод, что человечество живет в эпоху Пятого Солнца, так же мы знаем эту эпоху, как «Солнце Движения», потому что, по предсказаниям  древнейшего племени Майя, </a:t>
            </a:r>
            <a:r>
              <a:rPr kumimoji="0" lang="ru-RU" sz="28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в период этой эпохи произойдет «движение Земли», и все население Земли - погибнет. </a:t>
            </a:r>
            <a:endParaRPr kumimoji="0" lang="ru-RU" sz="2800" b="1" i="1" u="sng" strike="noStrike" cap="none" normalizeH="0" baseline="0" dirty="0" smtClean="0">
              <a:ln>
                <a:noFill/>
              </a:ln>
              <a:solidFill>
                <a:srgbClr val="000099"/>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400" b="1" i="0" u="none" strike="noStrike" cap="none" normalizeH="0" baseline="0" dirty="0" smtClean="0">
              <a:ln>
                <a:noFill/>
              </a:ln>
              <a:solidFill>
                <a:srgbClr val="C00000"/>
              </a:solidFill>
              <a:effectLst/>
              <a:latin typeface="Arial"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8856984" cy="7171194"/>
          </a:xfrm>
          <a:prstGeom prst="rect">
            <a:avLst/>
          </a:prstGeom>
        </p:spPr>
        <p:txBody>
          <a:bodyPr wrap="square">
            <a:spAutoFit/>
          </a:bodyPr>
          <a:lstStyle/>
          <a:p>
            <a:r>
              <a:rPr lang="ru-RU" dirty="0" smtClean="0"/>
              <a:t> </a:t>
            </a:r>
            <a:r>
              <a:rPr lang="ru-RU" sz="2000" b="1" dirty="0" smtClean="0">
                <a:solidFill>
                  <a:srgbClr val="C00000"/>
                </a:solidFill>
              </a:rPr>
              <a:t>Выпуск бюллетеня «Новости науки» от 7 апреля 2001 года открывается статьей «Комета имеет странную орбиту. Возможно, вследствие существования неизвестной планеты». </a:t>
            </a:r>
            <a:r>
              <a:rPr lang="ru-RU" sz="2400" b="1" i="1" u="sng" dirty="0" smtClean="0">
                <a:solidFill>
                  <a:srgbClr val="000099"/>
                </a:solidFill>
              </a:rPr>
              <a:t>В ней сообщается о предположении международной группы астрономов, возглавляемых профессором </a:t>
            </a:r>
            <a:r>
              <a:rPr lang="ru-RU" sz="2400" b="1" i="1" u="sng" dirty="0" err="1" smtClean="0">
                <a:solidFill>
                  <a:srgbClr val="000099"/>
                </a:solidFill>
              </a:rPr>
              <a:t>Бреттом</a:t>
            </a:r>
            <a:r>
              <a:rPr lang="ru-RU" sz="2400" b="1" i="1" u="sng" dirty="0" smtClean="0">
                <a:solidFill>
                  <a:srgbClr val="000099"/>
                </a:solidFill>
              </a:rPr>
              <a:t> </a:t>
            </a:r>
            <a:r>
              <a:rPr lang="ru-RU" sz="2400" b="1" i="1" u="sng" dirty="0" err="1" smtClean="0">
                <a:solidFill>
                  <a:srgbClr val="000099"/>
                </a:solidFill>
              </a:rPr>
              <a:t>Глэдманом</a:t>
            </a:r>
            <a:r>
              <a:rPr lang="ru-RU" sz="2400" b="1" i="1" u="sng" dirty="0" smtClean="0">
                <a:solidFill>
                  <a:srgbClr val="000099"/>
                </a:solidFill>
              </a:rPr>
              <a:t> из французской обсерватории в Ницце, которые изучают открытую год назад новую комету 2000 CR/105.</a:t>
            </a:r>
            <a:r>
              <a:rPr lang="ru-RU" sz="2000" b="1" dirty="0" smtClean="0">
                <a:solidFill>
                  <a:srgbClr val="C00000"/>
                </a:solidFill>
              </a:rPr>
              <a:t> Она движется вокруг Солнца по эллиптической орбите с периодом обращения 3300 лет и с наибольшим удалением от светила на 4,5 миллиарда километров. При наибольшем сближении с Солнцем комета появляется в окрестностях планеты Нептун</a:t>
            </a:r>
            <a:r>
              <a:rPr lang="ru-RU" sz="2400" b="1" i="1" u="sng" dirty="0" smtClean="0">
                <a:solidFill>
                  <a:srgbClr val="000099"/>
                </a:solidFill>
              </a:rPr>
              <a:t>. По мнению ученых, «такая вытянутая орбита небесного тела обычно свидетельствует о том, что на него оказывает гравитационное воздействие другое небесное тело, обладающее большой массой. Расчеты показывают, что источником такого воздействия вряд ли является Нептун. Остается предположить, что орбита кометы формируется под воздействием пока что не обнаруженной планеты с массой, не меньшей, чем у Марса, и удаленной от Солнца на расстояние около 30 миллиардов километров».</a:t>
            </a:r>
            <a:br>
              <a:rPr lang="ru-RU" sz="2400" b="1" i="1" u="sng" dirty="0" smtClean="0">
                <a:solidFill>
                  <a:srgbClr val="000099"/>
                </a:solidFill>
              </a:rPr>
            </a:br>
            <a:endParaRPr lang="ru-RU" sz="2400" b="1" i="1" u="sng" dirty="0">
              <a:solidFill>
                <a:srgbClr val="000099"/>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8677472" cy="6801862"/>
          </a:xfrm>
          <a:prstGeom prst="rect">
            <a:avLst/>
          </a:prstGeom>
        </p:spPr>
        <p:txBody>
          <a:bodyPr wrap="square">
            <a:spAutoFit/>
          </a:bodyPr>
          <a:lstStyle/>
          <a:p>
            <a:r>
              <a:rPr lang="ru-RU" sz="2000" b="1" dirty="0" smtClean="0">
                <a:solidFill>
                  <a:srgbClr val="C00000"/>
                </a:solidFill>
              </a:rPr>
              <a:t>Мало кто знает тот факт, что в 1992 году состоялась историческая встреча Харрингтона и </a:t>
            </a:r>
            <a:r>
              <a:rPr lang="ru-RU" sz="2000" b="1" dirty="0" err="1" smtClean="0">
                <a:solidFill>
                  <a:srgbClr val="C00000"/>
                </a:solidFill>
              </a:rPr>
              <a:t>Ситчина</a:t>
            </a:r>
            <a:r>
              <a:rPr lang="ru-RU" sz="2000" b="1" dirty="0" smtClean="0">
                <a:solidFill>
                  <a:srgbClr val="C00000"/>
                </a:solidFill>
              </a:rPr>
              <a:t>. </a:t>
            </a:r>
            <a:r>
              <a:rPr lang="ru-RU" sz="2400" b="1" i="1" u="sng" dirty="0" smtClean="0">
                <a:solidFill>
                  <a:srgbClr val="000099"/>
                </a:solidFill>
              </a:rPr>
              <a:t>Эта встреча состоялась после того, как Харрингтон прочитал работы </a:t>
            </a:r>
            <a:r>
              <a:rPr lang="ru-RU" sz="2400" b="1" i="1" u="sng" dirty="0" err="1" smtClean="0">
                <a:solidFill>
                  <a:srgbClr val="000099"/>
                </a:solidFill>
              </a:rPr>
              <a:t>Ситчина</a:t>
            </a:r>
            <a:r>
              <a:rPr lang="ru-RU" sz="2400" b="1" i="1" u="sng" dirty="0" smtClean="0">
                <a:solidFill>
                  <a:srgbClr val="000099"/>
                </a:solidFill>
              </a:rPr>
              <a:t> и понял, что Десятая планета(Планета Х) его поисков и планета </a:t>
            </a:r>
            <a:r>
              <a:rPr lang="ru-RU" sz="2400" b="1" i="1" u="sng" dirty="0" err="1" smtClean="0">
                <a:solidFill>
                  <a:srgbClr val="000099"/>
                </a:solidFill>
              </a:rPr>
              <a:t>Нибиру</a:t>
            </a:r>
            <a:r>
              <a:rPr lang="ru-RU" sz="2400" b="1" i="1" u="sng" dirty="0" smtClean="0">
                <a:solidFill>
                  <a:srgbClr val="000099"/>
                </a:solidFill>
              </a:rPr>
              <a:t>  древних шумеров — это одна и та же планета</a:t>
            </a:r>
            <a:r>
              <a:rPr lang="ru-RU" sz="2000" b="1" dirty="0" smtClean="0">
                <a:solidFill>
                  <a:srgbClr val="C00000"/>
                </a:solidFill>
              </a:rPr>
              <a:t>. Встреча с </a:t>
            </a:r>
            <a:r>
              <a:rPr lang="ru-RU" sz="2000" b="1" dirty="0" err="1" smtClean="0">
                <a:solidFill>
                  <a:srgbClr val="C00000"/>
                </a:solidFill>
              </a:rPr>
              <a:t>Ситчиным</a:t>
            </a:r>
            <a:r>
              <a:rPr lang="ru-RU" sz="2000" b="1" dirty="0" smtClean="0">
                <a:solidFill>
                  <a:srgbClr val="C00000"/>
                </a:solidFill>
              </a:rPr>
              <a:t> лишь закрепила эту уверенность. Все части головоломки соединились вместе. Харрингтону стала ясна и так называемая „аномалия Пионеров“, которая кратко описывается следующим образом:»Почему корабли Пионер отклоняются от курса? Аппараты «Пионер-10» (стартовал в марте 1972 года) и «Пионер-11» (стартовал в апреле 1973 года) – это самые известные аппараты серии. Они первыми достигли третьей космической скорости и первыми исследовали дальний космос. </a:t>
            </a:r>
            <a:r>
              <a:rPr lang="ru-RU" sz="2000" b="1" u="sng" dirty="0" smtClean="0">
                <a:solidFill>
                  <a:srgbClr val="000099"/>
                </a:solidFill>
              </a:rPr>
              <a:t>В оба раза ученые отметили странный факт: корабли почему-то отклонялись от курса</a:t>
            </a:r>
            <a:r>
              <a:rPr lang="ru-RU" sz="2000" b="1" dirty="0" smtClean="0">
                <a:solidFill>
                  <a:srgbClr val="C00000"/>
                </a:solidFill>
              </a:rPr>
              <a:t>. Отклонение было небольшим по астрономическим меркам (около 386 тыс. км после путешествия в 10 миллионов км). И в первый, и во второй раз оно было одинаковым. Ученые затрудняются дать этому объяснение." </a:t>
            </a:r>
            <a:r>
              <a:rPr lang="ru-RU" sz="2000" b="1" u="sng" dirty="0" smtClean="0">
                <a:solidFill>
                  <a:srgbClr val="000099"/>
                </a:solidFill>
              </a:rPr>
              <a:t>Харрингтону стало ясно, что причины аномального отклонения «Пионеров»(а также обнаруженных позднее отклонений зондов «</a:t>
            </a:r>
            <a:r>
              <a:rPr lang="ru-RU" sz="2000" b="1" u="sng" dirty="0" err="1" smtClean="0">
                <a:solidFill>
                  <a:srgbClr val="000099"/>
                </a:solidFill>
              </a:rPr>
              <a:t>Кассини</a:t>
            </a:r>
            <a:r>
              <a:rPr lang="ru-RU" sz="2000" b="1" u="sng" dirty="0" smtClean="0">
                <a:solidFill>
                  <a:srgbClr val="000099"/>
                </a:solidFill>
              </a:rPr>
              <a:t>»,«Розетта»,«Галилео») те же самые, что и причины возмущений орбит Нептуна и Урана: влияние очень массивного небесного тела, каким является планета </a:t>
            </a:r>
            <a:r>
              <a:rPr lang="ru-RU" sz="2000" b="1" u="sng" dirty="0" err="1" smtClean="0">
                <a:solidFill>
                  <a:srgbClr val="000099"/>
                </a:solidFill>
              </a:rPr>
              <a:t>Нибиру</a:t>
            </a:r>
            <a:r>
              <a:rPr lang="ru-RU" sz="2000" b="1" u="sng" dirty="0" smtClean="0">
                <a:solidFill>
                  <a:srgbClr val="000099"/>
                </a:solidFill>
              </a:rPr>
              <a:t>. </a:t>
            </a:r>
            <a:endParaRPr lang="ru-RU" sz="2000" b="1" u="sng" dirty="0">
              <a:solidFill>
                <a:srgbClr val="000099"/>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335846"/>
            <a:ext cx="8568952" cy="6247864"/>
          </a:xfrm>
          <a:prstGeom prst="rect">
            <a:avLst/>
          </a:prstGeom>
        </p:spPr>
        <p:txBody>
          <a:bodyPr wrap="square">
            <a:spAutoFit/>
          </a:bodyPr>
          <a:lstStyle/>
          <a:p>
            <a:pPr algn="ctr"/>
            <a:r>
              <a:rPr lang="ru-RU" sz="4000" b="1" i="1" dirty="0" smtClean="0">
                <a:solidFill>
                  <a:srgbClr val="C00000"/>
                </a:solidFill>
              </a:rPr>
              <a:t>После дискуссии с </a:t>
            </a:r>
            <a:r>
              <a:rPr lang="ru-RU" sz="4000" b="1" i="1" dirty="0" err="1" smtClean="0">
                <a:solidFill>
                  <a:srgbClr val="C00000"/>
                </a:solidFill>
              </a:rPr>
              <a:t>Ситчиным</a:t>
            </a:r>
            <a:r>
              <a:rPr lang="ru-RU" sz="4000" b="1" i="1" dirty="0" smtClean="0">
                <a:solidFill>
                  <a:srgbClr val="C00000"/>
                </a:solidFill>
              </a:rPr>
              <a:t> стала более понятной вероятная траектория планеты </a:t>
            </a:r>
            <a:r>
              <a:rPr lang="ru-RU" sz="4000" b="1" i="1" dirty="0" err="1" smtClean="0">
                <a:solidFill>
                  <a:srgbClr val="C00000"/>
                </a:solidFill>
              </a:rPr>
              <a:t>Нибиру</a:t>
            </a:r>
            <a:r>
              <a:rPr lang="ru-RU" sz="4000" b="1" i="1" dirty="0" smtClean="0">
                <a:solidFill>
                  <a:srgbClr val="C00000"/>
                </a:solidFill>
              </a:rPr>
              <a:t>: её следовало искать в небесах Южного полушария ниже плоскости эклиптики. И уже после этого Харрингтон подаёт заявку на использование телескопа в </a:t>
            </a:r>
            <a:r>
              <a:rPr lang="ru-RU" sz="4000" b="1" i="1" dirty="0" err="1" smtClean="0">
                <a:solidFill>
                  <a:srgbClr val="C00000"/>
                </a:solidFill>
              </a:rPr>
              <a:t>Black</a:t>
            </a:r>
            <a:r>
              <a:rPr lang="ru-RU" sz="4000" b="1" i="1" dirty="0" smtClean="0">
                <a:solidFill>
                  <a:srgbClr val="C00000"/>
                </a:solidFill>
              </a:rPr>
              <a:t> </a:t>
            </a:r>
            <a:r>
              <a:rPr lang="ru-RU" sz="4000" b="1" i="1" dirty="0" err="1" smtClean="0">
                <a:solidFill>
                  <a:srgbClr val="C00000"/>
                </a:solidFill>
              </a:rPr>
              <a:t>Birch</a:t>
            </a:r>
            <a:r>
              <a:rPr lang="ru-RU" sz="4000" b="1" i="1" dirty="0" smtClean="0">
                <a:solidFill>
                  <a:srgbClr val="C00000"/>
                </a:solidFill>
              </a:rPr>
              <a:t>(Новая Зеландия).</a:t>
            </a:r>
            <a:br>
              <a:rPr lang="ru-RU" sz="4000" b="1" i="1" dirty="0" smtClean="0">
                <a:solidFill>
                  <a:srgbClr val="C00000"/>
                </a:solidFill>
              </a:rPr>
            </a:br>
            <a:endParaRPr lang="ru-RU" sz="4000" b="1" i="1" dirty="0">
              <a:solidFill>
                <a:srgbClr val="C0000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404664"/>
            <a:ext cx="8496944" cy="6001643"/>
          </a:xfrm>
          <a:prstGeom prst="rect">
            <a:avLst/>
          </a:prstGeom>
        </p:spPr>
        <p:txBody>
          <a:bodyPr wrap="square">
            <a:spAutoFit/>
          </a:bodyPr>
          <a:lstStyle/>
          <a:p>
            <a:r>
              <a:rPr lang="ru-RU" sz="3200" b="1" dirty="0" smtClean="0">
                <a:hlinkClick r:id="rId2"/>
              </a:rPr>
              <a:t>В 1987</a:t>
            </a:r>
            <a:r>
              <a:rPr lang="ru-RU" sz="3200" b="1" dirty="0" smtClean="0"/>
              <a:t> </a:t>
            </a:r>
            <a:r>
              <a:rPr lang="ru-RU" sz="3200" b="1" dirty="0" smtClean="0">
                <a:solidFill>
                  <a:srgbClr val="C00000"/>
                </a:solidFill>
              </a:rPr>
              <a:t>году  НАСА заявила, что планета Х возможно существует, и даже были рассчитаны ее параметры: она, предположительно, в 3-4 раза больше Земли и находится от Солнца в 3 раза дальше, чем Плутон. Было также высказано предположение, что планета Х вращается вокруг Солнца по очень вытянутой орбите с периодом 3600 лет. Кроме того, НАСА надеется с помощью нового телескопа SPT, установленного вблизи Южного полюса, получить больше данных о планете Х.</a:t>
            </a:r>
            <a:endParaRPr lang="ru-RU" sz="3200" b="1" dirty="0">
              <a:solidFill>
                <a:srgbClr val="C0000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16632"/>
            <a:ext cx="8712968" cy="6494085"/>
          </a:xfrm>
          <a:prstGeom prst="rect">
            <a:avLst/>
          </a:prstGeom>
        </p:spPr>
        <p:txBody>
          <a:bodyPr wrap="square">
            <a:spAutoFit/>
          </a:bodyPr>
          <a:lstStyle/>
          <a:p>
            <a:pPr algn="ctr"/>
            <a:r>
              <a:rPr lang="ru-RU" sz="3200" b="1" dirty="0" smtClean="0">
                <a:solidFill>
                  <a:srgbClr val="C00000"/>
                </a:solidFill>
              </a:rPr>
              <a:t>Знатоки обещают, что уже в мае 2011 года планету </a:t>
            </a:r>
            <a:r>
              <a:rPr lang="ru-RU" sz="3200" b="1" dirty="0" err="1" smtClean="0">
                <a:solidFill>
                  <a:srgbClr val="C00000"/>
                </a:solidFill>
              </a:rPr>
              <a:t>Нибиру</a:t>
            </a:r>
            <a:r>
              <a:rPr lang="ru-RU" sz="3200" b="1" dirty="0" smtClean="0">
                <a:solidFill>
                  <a:srgbClr val="C00000"/>
                </a:solidFill>
              </a:rPr>
              <a:t> сможет увидеть любой желающий житель Земли. Для этого будет достаточно просто посмотреть ночью в звездное небо. </a:t>
            </a:r>
            <a:r>
              <a:rPr lang="ru-RU" sz="3200" b="1" i="1" u="sng" dirty="0" smtClean="0">
                <a:solidFill>
                  <a:srgbClr val="000099"/>
                </a:solidFill>
              </a:rPr>
              <a:t>А прямо к предполагаемому концу света, т.е. 21 декабря 2012 </a:t>
            </a:r>
            <a:r>
              <a:rPr lang="ru-RU" sz="3200" b="1" i="1" u="sng" dirty="0" err="1" smtClean="0">
                <a:solidFill>
                  <a:srgbClr val="000099"/>
                </a:solidFill>
              </a:rPr>
              <a:t>Нибиру</a:t>
            </a:r>
            <a:r>
              <a:rPr lang="ru-RU" sz="3200" b="1" i="1" u="sng" dirty="0" smtClean="0">
                <a:solidFill>
                  <a:srgbClr val="000099"/>
                </a:solidFill>
              </a:rPr>
              <a:t> будет размером с Солнце</a:t>
            </a:r>
            <a:r>
              <a:rPr lang="ru-RU" sz="3200" b="1" dirty="0" smtClean="0">
                <a:solidFill>
                  <a:srgbClr val="C00000"/>
                </a:solidFill>
              </a:rPr>
              <a:t>. Тогда, если конец света все же не наступит, планета (или корабль </a:t>
            </a:r>
            <a:r>
              <a:rPr lang="ru-RU" sz="3200" b="1" dirty="0" err="1" smtClean="0">
                <a:solidFill>
                  <a:srgbClr val="C00000"/>
                </a:solidFill>
              </a:rPr>
              <a:t>ануннаков</a:t>
            </a:r>
            <a:r>
              <a:rPr lang="ru-RU" sz="3200" b="1" dirty="0" smtClean="0">
                <a:solidFill>
                  <a:srgbClr val="C00000"/>
                </a:solidFill>
              </a:rPr>
              <a:t>?) </a:t>
            </a:r>
            <a:r>
              <a:rPr lang="ru-RU" sz="3200" b="1" dirty="0" err="1" smtClean="0">
                <a:solidFill>
                  <a:srgbClr val="C00000"/>
                </a:solidFill>
              </a:rPr>
              <a:t>Нибиру</a:t>
            </a:r>
            <a:r>
              <a:rPr lang="ru-RU" sz="3200" b="1" dirty="0" smtClean="0">
                <a:solidFill>
                  <a:srgbClr val="C00000"/>
                </a:solidFill>
              </a:rPr>
              <a:t> завершит свой мрачный демарш по Солнечной системе многочисленными ураганами, землетрясениями и ухудшением демографических показателей на Земле.</a:t>
            </a:r>
            <a:endParaRPr lang="ru-RU" sz="3200" b="1" dirty="0">
              <a:solidFill>
                <a:srgbClr val="C0000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16632"/>
            <a:ext cx="8640960" cy="6063198"/>
          </a:xfrm>
          <a:prstGeom prst="rect">
            <a:avLst/>
          </a:prstGeom>
        </p:spPr>
        <p:txBody>
          <a:bodyPr wrap="square">
            <a:spAutoFit/>
          </a:bodyPr>
          <a:lstStyle/>
          <a:p>
            <a:r>
              <a:rPr lang="ru-RU" sz="4000" b="1" i="1" u="sng" dirty="0" err="1" smtClean="0">
                <a:hlinkClick r:id="rId2" tooltip="Нибиру - миф"/>
              </a:rPr>
              <a:t>Нибиру</a:t>
            </a:r>
            <a:r>
              <a:rPr lang="ru-RU" sz="4000" b="1" i="1" u="sng" dirty="0" smtClean="0">
                <a:hlinkClick r:id="rId2" tooltip="Нибиру - миф"/>
              </a:rPr>
              <a:t> – это миф. Доказательства</a:t>
            </a:r>
            <a:r>
              <a:rPr lang="ru-RU" b="1" dirty="0" smtClean="0"/>
              <a:t/>
            </a:r>
            <a:br>
              <a:rPr lang="ru-RU" b="1" dirty="0" smtClean="0"/>
            </a:br>
            <a:endParaRPr lang="ru-RU" b="1" dirty="0" smtClean="0"/>
          </a:p>
          <a:p>
            <a:r>
              <a:rPr lang="ru-RU" dirty="0" smtClean="0"/>
              <a:t/>
            </a:r>
            <a:br>
              <a:rPr lang="ru-RU" dirty="0" smtClean="0"/>
            </a:br>
            <a:r>
              <a:rPr lang="ru-RU" dirty="0" smtClean="0"/>
              <a:t>   </a:t>
            </a:r>
            <a:r>
              <a:rPr lang="ru-RU" sz="2400" b="1" i="1" dirty="0" smtClean="0">
                <a:solidFill>
                  <a:srgbClr val="000099"/>
                </a:solidFill>
              </a:rPr>
              <a:t>Те, кто считают Планету Х ничем иным, как выдумкой, во всеуслышание заявляют, что результатам расшифровки шумерских табличек </a:t>
            </a:r>
            <a:r>
              <a:rPr lang="ru-RU" sz="2400" b="1" i="1" dirty="0" err="1" smtClean="0">
                <a:solidFill>
                  <a:srgbClr val="000099"/>
                </a:solidFill>
              </a:rPr>
              <a:t>Захарием</a:t>
            </a:r>
            <a:r>
              <a:rPr lang="ru-RU" sz="2400" b="1" i="1" dirty="0" smtClean="0">
                <a:solidFill>
                  <a:srgbClr val="000099"/>
                </a:solidFill>
              </a:rPr>
              <a:t> </a:t>
            </a:r>
            <a:r>
              <a:rPr lang="ru-RU" sz="2400" b="1" i="1" dirty="0" err="1" smtClean="0">
                <a:solidFill>
                  <a:srgbClr val="000099"/>
                </a:solidFill>
              </a:rPr>
              <a:t>Ситчиным</a:t>
            </a:r>
            <a:r>
              <a:rPr lang="ru-RU" sz="2400" b="1" i="1" dirty="0" smtClean="0">
                <a:solidFill>
                  <a:srgbClr val="000099"/>
                </a:solidFill>
              </a:rPr>
              <a:t> нельзя верить, поскольку он был так называемым самопровозглашенным ученым, без какого-либо подтверждения своего уровня знаний древних языков. Поэтому о достоверности переводов и речи быть не может.</a:t>
            </a:r>
            <a:br>
              <a:rPr lang="ru-RU" sz="2400" b="1" i="1" dirty="0" smtClean="0">
                <a:solidFill>
                  <a:srgbClr val="000099"/>
                </a:solidFill>
              </a:rPr>
            </a:br>
            <a:r>
              <a:rPr lang="ru-RU" sz="2400" b="1" i="1" dirty="0" smtClean="0">
                <a:solidFill>
                  <a:srgbClr val="000099"/>
                </a:solidFill>
              </a:rPr>
              <a:t/>
            </a:r>
            <a:br>
              <a:rPr lang="ru-RU" sz="2400" b="1" i="1" dirty="0" smtClean="0">
                <a:solidFill>
                  <a:srgbClr val="000099"/>
                </a:solidFill>
              </a:rPr>
            </a:br>
            <a:r>
              <a:rPr lang="ru-RU" sz="2400" b="1" i="1" dirty="0" smtClean="0">
                <a:solidFill>
                  <a:srgbClr val="000099"/>
                </a:solidFill>
              </a:rPr>
              <a:t>Поскольку  планета </a:t>
            </a:r>
            <a:r>
              <a:rPr lang="ru-RU" sz="2400" b="1" i="1" dirty="0" err="1" smtClean="0">
                <a:solidFill>
                  <a:srgbClr val="000099"/>
                </a:solidFill>
              </a:rPr>
              <a:t>Нибиру</a:t>
            </a:r>
            <a:r>
              <a:rPr lang="ru-RU" sz="2400" b="1" i="1" dirty="0" smtClean="0">
                <a:solidFill>
                  <a:srgbClr val="000099"/>
                </a:solidFill>
              </a:rPr>
              <a:t>, согласно предположениям, двигается по эллиптической орбите, которая характеризуется нестабильностью, то каким-либо образом прогнозировать ее появление в Солнечной системе просто невозможно. Но это еще не всё… </a:t>
            </a:r>
            <a:endParaRPr lang="ru-RU" sz="2400" b="1" i="1" dirty="0">
              <a:solidFill>
                <a:srgbClr val="000099"/>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88640"/>
            <a:ext cx="8784976" cy="5940088"/>
          </a:xfrm>
          <a:prstGeom prst="rect">
            <a:avLst/>
          </a:prstGeom>
        </p:spPr>
        <p:txBody>
          <a:bodyPr wrap="square">
            <a:spAutoFit/>
          </a:bodyPr>
          <a:lstStyle/>
          <a:p>
            <a:r>
              <a:rPr lang="ru-RU" sz="2000" b="1" i="1" dirty="0" smtClean="0">
                <a:solidFill>
                  <a:srgbClr val="C00000"/>
                </a:solidFill>
              </a:rPr>
              <a:t>Основными лицами, выступавшими против теории о существовании Десятой планеты, были </a:t>
            </a:r>
            <a:r>
              <a:rPr lang="ru-RU" sz="2000" b="1" i="1" dirty="0" err="1" smtClean="0">
                <a:solidFill>
                  <a:srgbClr val="C00000"/>
                </a:solidFill>
              </a:rPr>
              <a:t>К.Кросуэлл</a:t>
            </a:r>
            <a:r>
              <a:rPr lang="ru-RU" sz="2000" b="1" i="1" dirty="0" smtClean="0">
                <a:solidFill>
                  <a:srgbClr val="C00000"/>
                </a:solidFill>
              </a:rPr>
              <a:t>, </a:t>
            </a:r>
            <a:r>
              <a:rPr lang="ru-RU" sz="2000" b="1" i="1" dirty="0" err="1" smtClean="0">
                <a:solidFill>
                  <a:srgbClr val="C00000"/>
                </a:solidFill>
              </a:rPr>
              <a:t>М.Литтман</a:t>
            </a:r>
            <a:r>
              <a:rPr lang="ru-RU" sz="2000" b="1" i="1" dirty="0" smtClean="0">
                <a:solidFill>
                  <a:srgbClr val="C00000"/>
                </a:solidFill>
              </a:rPr>
              <a:t>, </a:t>
            </a:r>
            <a:r>
              <a:rPr lang="ru-RU" sz="2000" b="1" i="1" dirty="0" err="1" smtClean="0">
                <a:solidFill>
                  <a:srgbClr val="C00000"/>
                </a:solidFill>
              </a:rPr>
              <a:t>Д.Хьюг</a:t>
            </a:r>
            <a:r>
              <a:rPr lang="ru-RU" sz="2000" b="1" i="1" dirty="0" smtClean="0">
                <a:solidFill>
                  <a:srgbClr val="C00000"/>
                </a:solidFill>
              </a:rPr>
              <a:t> и другие. Вместе они пытались доказать, что такой планеты просто не может быть, но все их попытки являлись нелепыми, в них прослеживался ряд явных ошибок и неучтенных деталей. </a:t>
            </a:r>
            <a:br>
              <a:rPr lang="ru-RU" sz="2000" b="1" i="1" dirty="0" smtClean="0">
                <a:solidFill>
                  <a:srgbClr val="C00000"/>
                </a:solidFill>
              </a:rPr>
            </a:br>
            <a:r>
              <a:rPr lang="ru-RU" sz="2000" b="1" i="1" dirty="0" smtClean="0">
                <a:solidFill>
                  <a:srgbClr val="C00000"/>
                </a:solidFill>
              </a:rPr>
              <a:t>    Например, </a:t>
            </a:r>
            <a:r>
              <a:rPr lang="ru-RU" sz="2000" b="1" i="1" dirty="0" err="1" smtClean="0">
                <a:solidFill>
                  <a:srgbClr val="C00000"/>
                </a:solidFill>
              </a:rPr>
              <a:t>Кросуэлл</a:t>
            </a:r>
            <a:r>
              <a:rPr lang="ru-RU" sz="2000" b="1" i="1" dirty="0" smtClean="0">
                <a:solidFill>
                  <a:srgbClr val="C00000"/>
                </a:solidFill>
              </a:rPr>
              <a:t> утверждал, что нет никой связи с тем, что гравитационная сила, которая отклоняет другие небесные тела от своих траекторий, не воздействует на космические корабли Пионер и Вояджер. Но, по всей видимости, он забывал, что, возможно, </a:t>
            </a:r>
            <a:r>
              <a:rPr lang="ru-RU" sz="2000" b="1" i="1" dirty="0" err="1" smtClean="0">
                <a:solidFill>
                  <a:srgbClr val="C00000"/>
                </a:solidFill>
              </a:rPr>
              <a:t>Нибиру</a:t>
            </a:r>
            <a:r>
              <a:rPr lang="ru-RU" sz="2000" b="1" i="1" dirty="0" smtClean="0">
                <a:solidFill>
                  <a:srgbClr val="C00000"/>
                </a:solidFill>
              </a:rPr>
              <a:t> находится ниже эклиптики. </a:t>
            </a:r>
            <a:br>
              <a:rPr lang="ru-RU" sz="2000" b="1" i="1" dirty="0" smtClean="0">
                <a:solidFill>
                  <a:srgbClr val="C00000"/>
                </a:solidFill>
              </a:rPr>
            </a:br>
            <a:r>
              <a:rPr lang="ru-RU" sz="2000" b="1" i="1" dirty="0" smtClean="0">
                <a:solidFill>
                  <a:srgbClr val="C00000"/>
                </a:solidFill>
              </a:rPr>
              <a:t>    </a:t>
            </a:r>
            <a:r>
              <a:rPr lang="ru-RU" sz="2000" b="1" i="1" dirty="0" err="1" smtClean="0">
                <a:solidFill>
                  <a:srgbClr val="C00000"/>
                </a:solidFill>
              </a:rPr>
              <a:t>Литтман</a:t>
            </a:r>
            <a:r>
              <a:rPr lang="ru-RU" sz="2000" b="1" i="1" dirty="0" smtClean="0">
                <a:solidFill>
                  <a:srgbClr val="C00000"/>
                </a:solidFill>
              </a:rPr>
              <a:t> просто не брал в расчет любые астрономические наблюдения, которые проводились до 1910 года, чтобы устранить отклонения, но не было ни одной причины полагать, что данные наблюдения сами по себе могли быть неправильны. </a:t>
            </a:r>
            <a:br>
              <a:rPr lang="ru-RU" sz="2000" b="1" i="1" dirty="0" smtClean="0">
                <a:solidFill>
                  <a:srgbClr val="C00000"/>
                </a:solidFill>
              </a:rPr>
            </a:br>
            <a:r>
              <a:rPr lang="ru-RU" sz="2000" b="1" i="1" dirty="0" smtClean="0">
                <a:solidFill>
                  <a:srgbClr val="C00000"/>
                </a:solidFill>
              </a:rPr>
              <a:t>    </a:t>
            </a:r>
            <a:r>
              <a:rPr lang="ru-RU" sz="2000" b="1" i="1" dirty="0" err="1" smtClean="0">
                <a:solidFill>
                  <a:srgbClr val="C00000"/>
                </a:solidFill>
              </a:rPr>
              <a:t>Хьюг</a:t>
            </a:r>
            <a:r>
              <a:rPr lang="ru-RU" sz="2000" b="1" i="1" dirty="0" smtClean="0">
                <a:solidFill>
                  <a:srgbClr val="C00000"/>
                </a:solidFill>
              </a:rPr>
              <a:t> пытался всем доказать о невозможности существования такой планеты, ссылаясь на сложную аргументацию, по которой в момент создания нашей Солнечной системы не могло хватить материала для еще одного небесного тела такой величины, при этом, игнорируя либо забыв, что </a:t>
            </a:r>
            <a:r>
              <a:rPr lang="ru-RU" sz="2000" b="1" i="1" dirty="0" err="1" smtClean="0">
                <a:solidFill>
                  <a:srgbClr val="C00000"/>
                </a:solidFill>
              </a:rPr>
              <a:t>Нибиру</a:t>
            </a:r>
            <a:r>
              <a:rPr lang="ru-RU" sz="2000" b="1" i="1" dirty="0" smtClean="0">
                <a:solidFill>
                  <a:srgbClr val="C00000"/>
                </a:solidFill>
              </a:rPr>
              <a:t> не является планетой Солнечной системы.</a:t>
            </a:r>
            <a:endParaRPr lang="ru-RU" sz="2000" b="1" i="1" dirty="0">
              <a:solidFill>
                <a:srgbClr val="C0000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712968" cy="5940088"/>
          </a:xfrm>
          <a:prstGeom prst="rect">
            <a:avLst/>
          </a:prstGeom>
        </p:spPr>
        <p:txBody>
          <a:bodyPr wrap="square">
            <a:spAutoFit/>
          </a:bodyPr>
          <a:lstStyle/>
          <a:p>
            <a:r>
              <a:rPr lang="en-US" b="1" dirty="0" smtClean="0"/>
              <a:t>                                                              </a:t>
            </a:r>
            <a:r>
              <a:rPr lang="ru-RU" b="1" dirty="0" smtClean="0"/>
              <a:t/>
            </a:r>
            <a:br>
              <a:rPr lang="ru-RU" b="1" dirty="0" smtClean="0"/>
            </a:br>
            <a:endParaRPr lang="ru-RU" b="1" dirty="0" smtClean="0"/>
          </a:p>
          <a:p>
            <a:r>
              <a:rPr lang="ru-RU" dirty="0" smtClean="0"/>
              <a:t>  </a:t>
            </a:r>
            <a:r>
              <a:rPr lang="ru-RU" sz="2400" dirty="0" smtClean="0">
                <a:solidFill>
                  <a:srgbClr val="C00000"/>
                </a:solidFill>
              </a:rPr>
              <a:t> </a:t>
            </a:r>
            <a:r>
              <a:rPr lang="ru-RU" sz="2400" b="1" dirty="0" smtClean="0">
                <a:solidFill>
                  <a:srgbClr val="C00000"/>
                </a:solidFill>
              </a:rPr>
              <a:t>В то время как видеоматериалов, якобы подтверждающих существование </a:t>
            </a:r>
            <a:r>
              <a:rPr lang="ru-RU" sz="2400" b="1" dirty="0" err="1" smtClean="0">
                <a:solidFill>
                  <a:srgbClr val="C00000"/>
                </a:solidFill>
              </a:rPr>
              <a:t>Нибиру</a:t>
            </a:r>
            <a:r>
              <a:rPr lang="ru-RU" sz="2400" b="1" dirty="0" smtClean="0">
                <a:solidFill>
                  <a:srgbClr val="C00000"/>
                </a:solidFill>
              </a:rPr>
              <a:t> не так много, фото </a:t>
            </a:r>
            <a:r>
              <a:rPr lang="ru-RU" sz="2400" b="1" dirty="0" err="1" smtClean="0">
                <a:solidFill>
                  <a:srgbClr val="C00000"/>
                </a:solidFill>
              </a:rPr>
              <a:t>Нибиру</a:t>
            </a:r>
            <a:r>
              <a:rPr lang="ru-RU" sz="2400" b="1" dirty="0" smtClean="0">
                <a:solidFill>
                  <a:srgbClr val="C00000"/>
                </a:solidFill>
              </a:rPr>
              <a:t> вы найдете бесчисленное множество. Многие издания, публиковавшие фото </a:t>
            </a:r>
            <a:r>
              <a:rPr lang="ru-RU" sz="2400" b="1" dirty="0" err="1" smtClean="0">
                <a:solidFill>
                  <a:srgbClr val="C00000"/>
                </a:solidFill>
              </a:rPr>
              <a:t>Нибиру</a:t>
            </a:r>
            <a:r>
              <a:rPr lang="ru-RU" sz="2400" b="1" dirty="0" smtClean="0">
                <a:solidFill>
                  <a:srgbClr val="C00000"/>
                </a:solidFill>
              </a:rPr>
              <a:t>, утверждали, что это снимки, полученные NASA, а значит, они – прямое доказательство существования планеты.</a:t>
            </a:r>
            <a:br>
              <a:rPr lang="ru-RU" sz="2400" b="1" dirty="0" smtClean="0">
                <a:solidFill>
                  <a:srgbClr val="C00000"/>
                </a:solidFill>
              </a:rPr>
            </a:br>
            <a:r>
              <a:rPr lang="ru-RU" sz="2400" b="1" dirty="0" smtClean="0">
                <a:solidFill>
                  <a:srgbClr val="C00000"/>
                </a:solidFill>
              </a:rPr>
              <a:t/>
            </a:r>
            <a:br>
              <a:rPr lang="ru-RU" sz="2400" b="1" dirty="0" smtClean="0">
                <a:solidFill>
                  <a:srgbClr val="C00000"/>
                </a:solidFill>
              </a:rPr>
            </a:br>
            <a:r>
              <a:rPr lang="ru-RU" sz="2400" b="1" dirty="0" smtClean="0">
                <a:solidFill>
                  <a:srgbClr val="C00000"/>
                </a:solidFill>
              </a:rPr>
              <a:t>   Однако многие достоверные источники утверждают, что на фото не </a:t>
            </a:r>
            <a:r>
              <a:rPr lang="ru-RU" sz="2400" b="1" dirty="0" err="1" smtClean="0">
                <a:solidFill>
                  <a:srgbClr val="C00000"/>
                </a:solidFill>
              </a:rPr>
              <a:t>Нибиру</a:t>
            </a:r>
            <a:r>
              <a:rPr lang="ru-RU" sz="2800" b="1" i="1" u="sng" dirty="0" smtClean="0">
                <a:solidFill>
                  <a:srgbClr val="000099"/>
                </a:solidFill>
              </a:rPr>
              <a:t>, на фото представлен просто новый вид галактики, открытый астрономами NASA</a:t>
            </a:r>
            <a:r>
              <a:rPr lang="ru-RU" sz="2400" b="1" dirty="0" smtClean="0">
                <a:solidFill>
                  <a:srgbClr val="C00000"/>
                </a:solidFill>
              </a:rPr>
              <a:t>. У каждого, как говорится, своя правда. А вы присмотритесь повнимательней: может, что-то на снимках действительно покажется вам необычным…</a:t>
            </a:r>
            <a:br>
              <a:rPr lang="ru-RU" sz="2400" b="1" dirty="0" smtClean="0">
                <a:solidFill>
                  <a:srgbClr val="C00000"/>
                </a:solidFill>
              </a:rPr>
            </a:br>
            <a:r>
              <a:rPr lang="ru-RU" sz="2400" b="1" dirty="0" smtClean="0">
                <a:solidFill>
                  <a:srgbClr val="C00000"/>
                </a:solidFill>
              </a:rPr>
              <a:t/>
            </a:r>
            <a:br>
              <a:rPr lang="ru-RU" sz="2400" b="1" dirty="0" smtClean="0">
                <a:solidFill>
                  <a:srgbClr val="C00000"/>
                </a:solidFill>
              </a:rPr>
            </a:br>
            <a:r>
              <a:rPr lang="ru-RU" sz="2400" b="1" dirty="0" smtClean="0">
                <a:solidFill>
                  <a:srgbClr val="C00000"/>
                </a:solidFill>
              </a:rPr>
              <a:t>   </a:t>
            </a:r>
            <a:endParaRPr lang="ru-RU" sz="2400" b="1" dirty="0">
              <a:solidFill>
                <a:srgbClr val="C0000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755576" y="764704"/>
            <a:ext cx="7416824" cy="5644085"/>
          </a:xfrm>
          <a:prstGeom prst="rect">
            <a:avLst/>
          </a:prstGeom>
          <a:noFill/>
          <a:ln w="9525">
            <a:noFill/>
            <a:miter lim="800000"/>
            <a:headEnd/>
            <a:tailEnd/>
          </a:ln>
        </p:spPr>
      </p:pic>
      <p:sp>
        <p:nvSpPr>
          <p:cNvPr id="3" name="TextBox 2"/>
          <p:cNvSpPr txBox="1"/>
          <p:nvPr/>
        </p:nvSpPr>
        <p:spPr>
          <a:xfrm>
            <a:off x="1403648" y="116632"/>
            <a:ext cx="5832648" cy="523220"/>
          </a:xfrm>
          <a:prstGeom prst="rect">
            <a:avLst/>
          </a:prstGeom>
          <a:noFill/>
        </p:spPr>
        <p:txBody>
          <a:bodyPr wrap="square" rtlCol="0">
            <a:spAutoFit/>
          </a:bodyPr>
          <a:lstStyle/>
          <a:p>
            <a:r>
              <a:rPr lang="en-US" dirty="0" smtClean="0"/>
              <a:t> </a:t>
            </a:r>
            <a:r>
              <a:rPr lang="ru-RU" sz="2800" b="1" i="1" u="sng" dirty="0" err="1" smtClean="0"/>
              <a:t>Нибиру</a:t>
            </a:r>
            <a:r>
              <a:rPr lang="ru-RU" sz="2800" b="1" i="1" u="sng" dirty="0" smtClean="0"/>
              <a:t> или апокалипсис 2012 года.</a:t>
            </a:r>
            <a:endParaRPr lang="ru-RU" sz="2800" b="1" i="1" u="sng"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755576" y="908720"/>
            <a:ext cx="7620000" cy="5715000"/>
          </a:xfrm>
          <a:prstGeom prst="rect">
            <a:avLst/>
          </a:prstGeom>
          <a:noFill/>
          <a:ln w="9525">
            <a:noFill/>
            <a:miter lim="800000"/>
            <a:headEnd/>
            <a:tailEnd/>
          </a:ln>
        </p:spPr>
      </p:pic>
      <p:sp>
        <p:nvSpPr>
          <p:cNvPr id="3" name="TextBox 2"/>
          <p:cNvSpPr txBox="1"/>
          <p:nvPr/>
        </p:nvSpPr>
        <p:spPr>
          <a:xfrm>
            <a:off x="467544" y="0"/>
            <a:ext cx="8280920" cy="584775"/>
          </a:xfrm>
          <a:prstGeom prst="rect">
            <a:avLst/>
          </a:prstGeom>
          <a:noFill/>
        </p:spPr>
        <p:txBody>
          <a:bodyPr wrap="square" rtlCol="0">
            <a:spAutoFit/>
          </a:bodyPr>
          <a:lstStyle/>
          <a:p>
            <a:r>
              <a:rPr lang="ru-RU" sz="3200" b="1" i="1" u="sng" dirty="0" smtClean="0">
                <a:solidFill>
                  <a:srgbClr val="6600CC"/>
                </a:solidFill>
              </a:rPr>
              <a:t>Возвращение  планеты  </a:t>
            </a:r>
            <a:r>
              <a:rPr lang="ru-RU" sz="3200" b="1" i="1" u="sng" dirty="0" err="1" smtClean="0">
                <a:solidFill>
                  <a:srgbClr val="6600CC"/>
                </a:solidFill>
              </a:rPr>
              <a:t>Нибиру</a:t>
            </a:r>
            <a:r>
              <a:rPr lang="ru-RU" sz="3200" b="1" i="1" u="sng" dirty="0" smtClean="0">
                <a:solidFill>
                  <a:srgbClr val="6600CC"/>
                </a:solidFill>
              </a:rPr>
              <a:t>  в 2012 году </a:t>
            </a:r>
            <a:endParaRPr lang="ru-RU" sz="3200" b="1" i="1" u="sng" dirty="0">
              <a:solidFill>
                <a:srgbClr val="6600CC"/>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265584"/>
            <a:ext cx="8784976" cy="63094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Год, у Майя, начинался с 21 декабря, что соответствовало дню зимнего солнцестояния, который разделялся на 18 месяцев (по 20 дней). 1 месяц года назывался «ЙАШ-КИН» —или так называемый «новое солнце».</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Названия других месяцев довольно ясно намекают на те, сельскохозяйственные работы, которые следовало проводить. Например: </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«МОЛЬ» — «сбор» (по-видимому, уборка урожая кукурузы),</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«МУАН» — «облачный» (наступает сезон дождей),</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«КЕХ» — «олень» (начало сезона охоты) и т.д.</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«ПОП» — «циновка» (месяц рубки деревьев)</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«СОЦ» — «летучая мышь» (зима)</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 </a:t>
            </a:r>
            <a:r>
              <a:rPr kumimoji="0" lang="ru-RU" sz="20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Календарь майя, несмотря на свою древность, был невероятно  точен. Ученые в наше время установили что, длина солнечного года составляет 365,2422 дня, а племя Майя еще тогда установили его длину в 365,2420 дня. Как мы видим, разница — всего две десятитысячных дня ! </a:t>
            </a:r>
            <a:endParaRPr kumimoji="0" lang="ru-RU" sz="2000" b="0" i="1" u="sng" strike="noStrike" cap="none" normalizeH="0" baseline="0" dirty="0" smtClean="0">
              <a:ln>
                <a:noFill/>
              </a:ln>
              <a:solidFill>
                <a:srgbClr val="000099"/>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И стоит особо отметить, что это все вычислено несколько тысяч лет назад, без современных ЭВМ и техники! – точность Майя, действительно поражает. </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Чтобы уставить такие данные, ученые подсчитали, Майя потребовалось бы наблюдать за движением планет на протяжении примерно десяти тысяч лет!</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Можно ли утверждать, что цивилизация Майя существовали так долго? Или племя, цивилизация Майя узнали это от другой, более развитой, цивилизации, которая не оставила о себе никаких следов?</a:t>
            </a:r>
            <a:endParaRPr kumimoji="0" lang="ru-RU" b="0"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К сожалению никто на эти вопросы ответить не может.</a:t>
            </a:r>
            <a:endParaRPr kumimoji="0" lang="ru-RU" b="0" i="0" u="none" strike="noStrike" cap="none" normalizeH="0" baseline="0" dirty="0" smtClean="0">
              <a:ln>
                <a:noFill/>
              </a:ln>
              <a:solidFill>
                <a:srgbClr val="336600"/>
              </a:solidFill>
              <a:effectLst/>
              <a:latin typeface="Arial"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71600" y="908720"/>
            <a:ext cx="7024125" cy="5400000"/>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476375" y="1223963"/>
            <a:ext cx="6191250" cy="4410075"/>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496944" cy="6555641"/>
          </a:xfrm>
          <a:prstGeom prst="rect">
            <a:avLst/>
          </a:prstGeom>
        </p:spPr>
        <p:txBody>
          <a:bodyPr wrap="square">
            <a:spAutoFit/>
          </a:bodyPr>
          <a:lstStyle/>
          <a:p>
            <a:r>
              <a:rPr lang="ru-RU" sz="2800" b="1" i="1" dirty="0" smtClean="0">
                <a:solidFill>
                  <a:srgbClr val="000099"/>
                </a:solidFill>
              </a:rPr>
              <a:t>Обнаружение таинственной планеты вызвало много гипотез о ее происхождении, одна из которых утверждает, что планета </a:t>
            </a:r>
            <a:r>
              <a:rPr lang="ru-RU" sz="2800" b="1" i="1" dirty="0" err="1" smtClean="0">
                <a:solidFill>
                  <a:srgbClr val="000099"/>
                </a:solidFill>
              </a:rPr>
              <a:t>Нибиру</a:t>
            </a:r>
            <a:r>
              <a:rPr lang="ru-RU" sz="2800" b="1" i="1" dirty="0" smtClean="0">
                <a:solidFill>
                  <a:srgbClr val="000099"/>
                </a:solidFill>
              </a:rPr>
              <a:t> пришла к нам из системы Темной </a:t>
            </a:r>
            <a:r>
              <a:rPr lang="ru-RU" sz="2800" b="1" i="1" dirty="0" smtClean="0">
                <a:solidFill>
                  <a:srgbClr val="000099"/>
                </a:solidFill>
                <a:hlinkClick r:id="rId2"/>
              </a:rPr>
              <a:t>Звезды</a:t>
            </a:r>
            <a:r>
              <a:rPr lang="ru-RU" sz="2800" b="1" i="1" dirty="0" smtClean="0">
                <a:solidFill>
                  <a:srgbClr val="000099"/>
                </a:solidFill>
              </a:rPr>
              <a:t> (Бурого карлика). В состав этой системы входит несколько небольших планет, </a:t>
            </a:r>
            <a:r>
              <a:rPr lang="ru-RU" sz="2800" b="1" i="1" dirty="0" err="1" smtClean="0">
                <a:solidFill>
                  <a:srgbClr val="000099"/>
                </a:solidFill>
              </a:rPr>
              <a:t>Нибиру</a:t>
            </a:r>
            <a:r>
              <a:rPr lang="ru-RU" sz="2800" b="1" i="1" dirty="0" smtClean="0">
                <a:solidFill>
                  <a:srgbClr val="000099"/>
                </a:solidFill>
              </a:rPr>
              <a:t> и планета размером с Землю. Именно там живут шумерские боги </a:t>
            </a:r>
            <a:r>
              <a:rPr lang="ru-RU" sz="2800" b="1" i="1" dirty="0" err="1" smtClean="0">
                <a:solidFill>
                  <a:srgbClr val="000099"/>
                </a:solidFill>
              </a:rPr>
              <a:t>аннунаки</a:t>
            </a:r>
            <a:r>
              <a:rPr lang="ru-RU" sz="2800" b="1" i="1" dirty="0" smtClean="0">
                <a:solidFill>
                  <a:srgbClr val="000099"/>
                </a:solidFill>
              </a:rPr>
              <a:t>. </a:t>
            </a:r>
            <a:r>
              <a:rPr lang="ru-RU" sz="2800" b="1" i="1" dirty="0" err="1" smtClean="0">
                <a:solidFill>
                  <a:srgbClr val="000099"/>
                </a:solidFill>
              </a:rPr>
              <a:t>Аннунаки</a:t>
            </a:r>
            <a:r>
              <a:rPr lang="ru-RU" sz="2800" b="1" i="1" dirty="0" smtClean="0">
                <a:solidFill>
                  <a:srgbClr val="000099"/>
                </a:solidFill>
              </a:rPr>
              <a:t> приспособили под космический корабль непригодную для жизни планету </a:t>
            </a:r>
            <a:r>
              <a:rPr lang="ru-RU" sz="2800" b="1" i="1" dirty="0" err="1" smtClean="0">
                <a:solidFill>
                  <a:srgbClr val="000099"/>
                </a:solidFill>
              </a:rPr>
              <a:t>Нибиру</a:t>
            </a:r>
            <a:r>
              <a:rPr lang="ru-RU" sz="2800" b="1" i="1" dirty="0" smtClean="0">
                <a:solidFill>
                  <a:srgbClr val="000099"/>
                </a:solidFill>
              </a:rPr>
              <a:t> и путешествуют на ней по космосу. Как только Темная звезда оказывается на ближайшем расстоянии от Солнца, </a:t>
            </a:r>
            <a:r>
              <a:rPr lang="ru-RU" sz="2800" b="1" i="1" dirty="0" err="1" smtClean="0">
                <a:solidFill>
                  <a:srgbClr val="000099"/>
                </a:solidFill>
              </a:rPr>
              <a:t>аннунаки</a:t>
            </a:r>
            <a:r>
              <a:rPr lang="ru-RU" sz="2800" b="1" i="1" dirty="0" smtClean="0">
                <a:solidFill>
                  <a:srgbClr val="000099"/>
                </a:solidFill>
              </a:rPr>
              <a:t> на своем корабле-планете прибывают в Солнечную систему и пересекают ее по орбите с наклоном в 30 градусов против движения планет.</a:t>
            </a:r>
            <a:endParaRPr lang="ru-RU" sz="2800" b="1" i="1" dirty="0">
              <a:solidFill>
                <a:srgbClr val="000099"/>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712968" cy="6001643"/>
          </a:xfrm>
          <a:prstGeom prst="rect">
            <a:avLst/>
          </a:prstGeom>
        </p:spPr>
        <p:txBody>
          <a:bodyPr wrap="square">
            <a:spAutoFit/>
          </a:bodyPr>
          <a:lstStyle/>
          <a:p>
            <a:r>
              <a:rPr lang="ru-RU" sz="3200" b="1" i="1" dirty="0" smtClean="0">
                <a:solidFill>
                  <a:srgbClr val="000099"/>
                </a:solidFill>
              </a:rPr>
              <a:t>Присутствие постороннего космического объекта в нашей системе не проходит незамеченным. Все планеты реагируют по-своему на пришельца. </a:t>
            </a:r>
            <a:r>
              <a:rPr lang="ru-RU" sz="3200" b="1" i="1" u="sng" dirty="0" smtClean="0">
                <a:solidFill>
                  <a:srgbClr val="C00000"/>
                </a:solidFill>
              </a:rPr>
              <a:t>Что касается Земли, то здесь происходят глобальные катастрофы – потопы, изменения климата, землетрясения, исчезновения одних участков суши и появление других</a:t>
            </a:r>
            <a:r>
              <a:rPr lang="ru-RU" sz="3200" b="1" i="1" dirty="0" smtClean="0">
                <a:solidFill>
                  <a:srgbClr val="000099"/>
                </a:solidFill>
              </a:rPr>
              <a:t>.</a:t>
            </a:r>
          </a:p>
          <a:p>
            <a:r>
              <a:rPr lang="ru-RU" sz="3200" b="1" i="1" dirty="0" smtClean="0">
                <a:solidFill>
                  <a:srgbClr val="000099"/>
                </a:solidFill>
              </a:rPr>
              <a:t>Говорят, что в далеком прошлом </a:t>
            </a:r>
            <a:r>
              <a:rPr lang="ru-RU" sz="3200" b="1" i="1" dirty="0" err="1" smtClean="0">
                <a:solidFill>
                  <a:srgbClr val="000099"/>
                </a:solidFill>
              </a:rPr>
              <a:t>Нибиру</a:t>
            </a:r>
            <a:r>
              <a:rPr lang="ru-RU" sz="3200" b="1" i="1" dirty="0" smtClean="0">
                <a:solidFill>
                  <a:srgbClr val="000099"/>
                </a:solidFill>
              </a:rPr>
              <a:t> появилась в виде рогатого диска. А кто-то уже сейчас наблюдает ее в виде светящегося красноватого пятна.</a:t>
            </a:r>
            <a:endParaRPr lang="ru-RU" sz="3200" b="1" i="1" dirty="0">
              <a:solidFill>
                <a:srgbClr val="000099"/>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88640"/>
            <a:ext cx="8856984" cy="6432530"/>
          </a:xfrm>
          <a:prstGeom prst="rect">
            <a:avLst/>
          </a:prstGeom>
        </p:spPr>
        <p:txBody>
          <a:bodyPr wrap="square">
            <a:spAutoFit/>
          </a:bodyPr>
          <a:lstStyle/>
          <a:p>
            <a:r>
              <a:rPr lang="ru-RU" sz="2000" b="1" dirty="0" smtClean="0">
                <a:solidFill>
                  <a:srgbClr val="000099"/>
                </a:solidFill>
              </a:rPr>
              <a:t>Если мощные вспышки произойдут в 2012 году, </a:t>
            </a:r>
            <a:r>
              <a:rPr lang="ru-RU" sz="2400" b="1" i="1" u="sng" dirty="0" smtClean="0">
                <a:solidFill>
                  <a:srgbClr val="C00000"/>
                </a:solidFill>
              </a:rPr>
              <a:t>то самыми уязвимыми в данном случае окажутся трансформаторы, которые после ударов просто расплавятся</a:t>
            </a:r>
            <a:r>
              <a:rPr lang="ru-RU" sz="2400" b="1" dirty="0" smtClean="0">
                <a:solidFill>
                  <a:srgbClr val="C00000"/>
                </a:solidFill>
              </a:rPr>
              <a:t>.</a:t>
            </a:r>
            <a:r>
              <a:rPr lang="ru-RU" sz="2000" b="1" dirty="0" smtClean="0">
                <a:solidFill>
                  <a:srgbClr val="000099"/>
                </a:solidFill>
              </a:rPr>
              <a:t> Известно, что сердечник трансформатора починить нельзя, необходимо делать новый. Если учесть, что по веерной волне пострадают все трансформаторы на планете, то на их восстановление уйдут годы. </a:t>
            </a:r>
            <a:r>
              <a:rPr lang="ru-RU" sz="2400" b="1" i="1" u="sng" dirty="0" smtClean="0">
                <a:solidFill>
                  <a:srgbClr val="C00000"/>
                </a:solidFill>
              </a:rPr>
              <a:t> Это может вызвать экономический паралич, ведь прекратится подача питьевой воды, света, продукты станут пропадать без холодильников, начнут падать самолеты и спутники, и все  это вызовет гибель миллионов людей.</a:t>
            </a:r>
          </a:p>
          <a:p>
            <a:r>
              <a:rPr lang="ru-RU" sz="2000" b="1" dirty="0" smtClean="0">
                <a:solidFill>
                  <a:srgbClr val="000099"/>
                </a:solidFill>
              </a:rPr>
              <a:t>Беспокойство ученых понятно, ведь ровно 150 лет назад в Америке произошел солнечный шторм, известный как </a:t>
            </a:r>
            <a:r>
              <a:rPr lang="ru-RU" sz="2000" b="1" dirty="0" err="1" smtClean="0">
                <a:solidFill>
                  <a:srgbClr val="000099"/>
                </a:solidFill>
              </a:rPr>
              <a:t>Каррингтонское</a:t>
            </a:r>
            <a:r>
              <a:rPr lang="ru-RU" sz="2000" b="1" dirty="0" smtClean="0">
                <a:solidFill>
                  <a:srgbClr val="000099"/>
                </a:solidFill>
              </a:rPr>
              <a:t> событие (от фамилии английского астронома Ричарда </a:t>
            </a:r>
            <a:r>
              <a:rPr lang="ru-RU" sz="2000" b="1" dirty="0" err="1" smtClean="0">
                <a:solidFill>
                  <a:srgbClr val="000099"/>
                </a:solidFill>
              </a:rPr>
              <a:t>Каррингтона</a:t>
            </a:r>
            <a:r>
              <a:rPr lang="ru-RU" sz="2000" b="1" dirty="0" smtClean="0">
                <a:solidFill>
                  <a:srgbClr val="000099"/>
                </a:solidFill>
              </a:rPr>
              <a:t>). Этот ученый наблюдал, как на поверхности Светила возникли пятна, вспыхнувшие ослепительными шарами. Шары стремительно росли, пока не затмили сияние солнца, но через несколько минут погасли. А уже через семнадцать часов небо над Соединенными Штатами озарилось яркими вспышками, а на телеграфах «сходили с ума» аппараты, из которых вырывались снопы искр. </a:t>
            </a:r>
          </a:p>
          <a:p>
            <a:r>
              <a:rPr lang="ru-RU" sz="2000" b="1" dirty="0" smtClean="0">
                <a:solidFill>
                  <a:srgbClr val="000099"/>
                </a:solidFill>
              </a:rPr>
              <a:t>Так что переживания ученых НАСА не напрасны.</a:t>
            </a:r>
            <a:endParaRPr lang="ru-RU" sz="2000" b="1" dirty="0">
              <a:solidFill>
                <a:srgbClr val="000099"/>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124744"/>
            <a:ext cx="8424936" cy="3785652"/>
          </a:xfrm>
          <a:prstGeom prst="rect">
            <a:avLst/>
          </a:prstGeom>
        </p:spPr>
        <p:txBody>
          <a:bodyPr wrap="square">
            <a:spAutoFit/>
          </a:bodyPr>
          <a:lstStyle/>
          <a:p>
            <a:pPr lvl="0" algn="ctr" fontAlgn="base">
              <a:spcBef>
                <a:spcPct val="0"/>
              </a:spcBef>
              <a:spcAft>
                <a:spcPct val="0"/>
              </a:spcAft>
            </a:pPr>
            <a:r>
              <a:rPr lang="en-US" b="1" dirty="0" smtClean="0">
                <a:latin typeface="Calibri" pitchFamily="34" charset="0"/>
                <a:ea typeface="Times New Roman" pitchFamily="18" charset="0"/>
                <a:cs typeface="Times New Roman" pitchFamily="18" charset="0"/>
              </a:rPr>
              <a:t>   </a:t>
            </a:r>
            <a:r>
              <a:rPr lang="ru-RU" sz="6000" b="1" i="1" u="sng" dirty="0" smtClean="0">
                <a:solidFill>
                  <a:srgbClr val="C00000"/>
                </a:solidFill>
                <a:latin typeface="Calibri" pitchFamily="34" charset="0"/>
                <a:ea typeface="Times New Roman" pitchFamily="18" charset="0"/>
                <a:cs typeface="Times New Roman" pitchFamily="18" charset="0"/>
              </a:rPr>
              <a:t>Что </a:t>
            </a:r>
            <a:r>
              <a:rPr lang="ru-RU" sz="6000" b="1" i="1" u="sng" dirty="0" smtClean="0">
                <a:solidFill>
                  <a:srgbClr val="C00000"/>
                </a:solidFill>
                <a:latin typeface="Calibri" pitchFamily="34" charset="0"/>
                <a:ea typeface="Times New Roman" pitchFamily="18" charset="0"/>
                <a:cs typeface="Times New Roman" pitchFamily="18" charset="0"/>
              </a:rPr>
              <a:t>делать?</a:t>
            </a:r>
            <a:endParaRPr lang="ru-RU" sz="6000" b="1" i="1" u="sng" dirty="0" smtClean="0">
              <a:solidFill>
                <a:srgbClr val="C00000"/>
              </a:solidFill>
              <a:latin typeface="Arial" pitchFamily="34" charset="0"/>
            </a:endParaRPr>
          </a:p>
          <a:p>
            <a:pPr lvl="0" algn="ctr" eaLnBrk="0" fontAlgn="base" hangingPunct="0">
              <a:spcBef>
                <a:spcPct val="0"/>
              </a:spcBef>
              <a:spcAft>
                <a:spcPct val="0"/>
              </a:spcAft>
            </a:pPr>
            <a:r>
              <a:rPr lang="ru-RU" sz="6000" b="1" i="1" u="sng" dirty="0" smtClean="0">
                <a:solidFill>
                  <a:srgbClr val="C00000"/>
                </a:solidFill>
                <a:latin typeface="Calibri" pitchFamily="34" charset="0"/>
                <a:ea typeface="Times New Roman" pitchFamily="18" charset="0"/>
                <a:cs typeface="Times New Roman" pitchFamily="18" charset="0"/>
              </a:rPr>
              <a:t>Что же делать человечеству, чтоб остаться в живых? </a:t>
            </a:r>
            <a:endParaRPr lang="ru-RU" sz="6000" i="1" u="sng" dirty="0">
              <a:solidFill>
                <a:srgbClr val="C00000"/>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138499"/>
            <a:ext cx="8856984" cy="64633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А </a:t>
            </a: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надо готовиться. К сожалению, сигнал тревоги нам может подать только один аппарат, располагающийся между нашей планетой и Светилом. Правда, ученые боятся, что данный аппарат скоро сломается, так как летает в космосе еще с 1997 года. Хотя, даже если он «проживет» до зимы 2012 года и даст сигнал тревоги, землянам на подготовку останется не более сорока пяти минут. </a:t>
            </a:r>
            <a:endParaRPr kumimoji="0" lang="ru-RU" b="1" i="0" u="none" strike="noStrike" cap="none" normalizeH="0" baseline="0" dirty="0" smtClean="0">
              <a:ln>
                <a:noFill/>
              </a:ln>
              <a:solidFill>
                <a:srgbClr val="000099"/>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Российские </a:t>
            </a: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ученые не поддерживают американского пессимизма. Они утверждают, что вспышки на Солнце, некогда описанные </a:t>
            </a:r>
            <a:r>
              <a:rPr kumimoji="0" lang="ru-RU" b="1" i="0" u="none" strike="noStrike" cap="none" normalizeH="0" baseline="0" dirty="0" err="1" smtClean="0">
                <a:ln>
                  <a:noFill/>
                </a:ln>
                <a:solidFill>
                  <a:srgbClr val="000099"/>
                </a:solidFill>
                <a:effectLst/>
                <a:latin typeface="Calibri" pitchFamily="34" charset="0"/>
                <a:ea typeface="Times New Roman" pitchFamily="18" charset="0"/>
                <a:cs typeface="Times New Roman" pitchFamily="18" charset="0"/>
              </a:rPr>
              <a:t>Каррингтоном</a:t>
            </a: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повторяются довольно часто, но не каждая из них бьет по магнитному земному полю. Стоит отметить, что солнечный цикл, пик которого так боятся эксперты НАСА, еще даже не наступил, хотя по прогнозам американских экспертов он ожидался еще в 2006 году. </a:t>
            </a:r>
            <a:b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b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К </a:t>
            </a: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сожалению</a:t>
            </a: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как поведет себя Солнце дальше, российские ученые предсказать не могут, ведь солнечные бури бывают внезапными.</a:t>
            </a:r>
            <a:endParaRPr kumimoji="0" lang="ru-RU" b="1" i="0" u="none" strike="noStrike" cap="none" normalizeH="0" baseline="0" dirty="0" smtClean="0">
              <a:ln>
                <a:noFill/>
              </a:ln>
              <a:solidFill>
                <a:srgbClr val="000099"/>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Сбудутся ли прогнозы?</a:t>
            </a:r>
            <a:endParaRPr kumimoji="0" lang="ru-RU" b="1" i="0" u="none" strike="noStrike" cap="none" normalizeH="0" baseline="0" dirty="0" smtClean="0">
              <a:ln>
                <a:noFill/>
              </a:ln>
              <a:solidFill>
                <a:srgbClr val="000099"/>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О катастрофе 2012 года говорят не только ученые, но и американский «Нострадамус» </a:t>
            </a:r>
            <a:r>
              <a:rPr kumimoji="0" lang="ru-RU" b="1" i="0" u="none" strike="noStrike" cap="none" normalizeH="0" baseline="0" dirty="0" err="1" smtClean="0">
                <a:ln>
                  <a:noFill/>
                </a:ln>
                <a:solidFill>
                  <a:srgbClr val="000099"/>
                </a:solidFill>
                <a:effectLst/>
                <a:latin typeface="Calibri" pitchFamily="34" charset="0"/>
                <a:ea typeface="Times New Roman" pitchFamily="18" charset="0"/>
                <a:cs typeface="Times New Roman" pitchFamily="18" charset="0"/>
              </a:rPr>
              <a:t>Геральд</a:t>
            </a: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a:t>
            </a:r>
            <a:r>
              <a:rPr kumimoji="0" lang="ru-RU" b="1" i="0" u="none" strike="noStrike" cap="none" normalizeH="0" baseline="0" dirty="0" err="1" smtClean="0">
                <a:ln>
                  <a:noFill/>
                </a:ln>
                <a:solidFill>
                  <a:srgbClr val="000099"/>
                </a:solidFill>
                <a:effectLst/>
                <a:latin typeface="Calibri" pitchFamily="34" charset="0"/>
                <a:ea typeface="Times New Roman" pitchFamily="18" charset="0"/>
                <a:cs typeface="Times New Roman" pitchFamily="18" charset="0"/>
              </a:rPr>
              <a:t>Селенте</a:t>
            </a: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Именно он предсказывает (а его предсказания обычно сбываются), что через два года в стране начнется паника и депрессия, митинги протеста  и голодные бунты перерастут в революцию, и в результате не станет такой великой державы, как Соединенные штаты. </a:t>
            </a:r>
            <a:endParaRPr kumimoji="0" lang="ru-RU" b="1" i="0" u="none" strike="noStrike" cap="none" normalizeH="0" baseline="0" dirty="0" smtClean="0">
              <a:ln>
                <a:noFill/>
              </a:ln>
              <a:solidFill>
                <a:srgbClr val="000099"/>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Многих уже охватывает страх. К тому же обстановку нагнетает вышедший в Америке триллер «2012: Судный день». И как мы помним, именно 2012 годом заканчивается Календарь </a:t>
            </a:r>
            <a:r>
              <a:rPr kumimoji="0" lang="ru-RU" b="1" i="0" u="none" strike="noStrike" cap="none" normalizeH="0" baseline="0" dirty="0" err="1" smtClean="0">
                <a:ln>
                  <a:noFill/>
                </a:ln>
                <a:solidFill>
                  <a:srgbClr val="000099"/>
                </a:solidFill>
                <a:effectLst/>
                <a:latin typeface="Calibri" pitchFamily="34" charset="0"/>
                <a:ea typeface="Times New Roman" pitchFamily="18" charset="0"/>
                <a:cs typeface="Times New Roman" pitchFamily="18" charset="0"/>
              </a:rPr>
              <a:t>Майа</a:t>
            </a: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Человечество ожидает парада планет, астрономы пугают нас прилетом новой планеты </a:t>
            </a:r>
            <a:r>
              <a:rPr kumimoji="0" lang="ru-RU" b="1" i="0" u="none" strike="noStrike" cap="none" normalizeH="0" baseline="0" dirty="0" err="1" smtClean="0">
                <a:ln>
                  <a:noFill/>
                </a:ln>
                <a:solidFill>
                  <a:srgbClr val="000099"/>
                </a:solidFill>
                <a:effectLst/>
                <a:latin typeface="Calibri" pitchFamily="34" charset="0"/>
                <a:ea typeface="Times New Roman" pitchFamily="18" charset="0"/>
                <a:cs typeface="Times New Roman" pitchFamily="18" charset="0"/>
              </a:rPr>
              <a:t>Нибиру</a:t>
            </a: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а астрологи предвещают наводнение. </a:t>
            </a:r>
            <a:b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br>
            <a:r>
              <a:rPr kumimoji="0" lang="ru-RU" b="1" i="0"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Неужели это все сбудется? </a:t>
            </a:r>
            <a:endParaRPr kumimoji="0" lang="ru-RU" b="1" i="0" u="none" strike="noStrike" cap="none" normalizeH="0" baseline="0" dirty="0" smtClean="0">
              <a:ln>
                <a:noFill/>
              </a:ln>
              <a:solidFill>
                <a:srgbClr val="000099"/>
              </a:solidFill>
              <a:effectLst/>
              <a:latin typeface="Arial"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548680"/>
            <a:ext cx="8784976" cy="6155531"/>
          </a:xfrm>
          <a:prstGeom prst="rect">
            <a:avLst/>
          </a:prstGeom>
        </p:spPr>
        <p:txBody>
          <a:bodyPr wrap="square">
            <a:spAutoFit/>
          </a:bodyPr>
          <a:lstStyle/>
          <a:p>
            <a:r>
              <a:rPr lang="ru-RU" b="1" dirty="0" smtClean="0">
                <a:solidFill>
                  <a:srgbClr val="C00000"/>
                </a:solidFill>
              </a:rPr>
              <a:t>Сегодня же в центре всех событий находится факт пересечения Солнцем в свое зимнее стояние плоскости галактики. О том, что это и вправду произойдет, со стопроцентной уверенностью, заявляют все ученые астрономы. Тогда возникает такой вопрос – что же произойдет при данном явлении. </a:t>
            </a:r>
            <a:r>
              <a:rPr lang="ru-RU" sz="2000" b="1" i="1" u="sng" dirty="0" smtClean="0">
                <a:solidFill>
                  <a:srgbClr val="000099"/>
                </a:solidFill>
              </a:rPr>
              <a:t>Неужели </a:t>
            </a:r>
            <a:r>
              <a:rPr lang="ru-RU" sz="2000" b="1" i="1" u="sng" dirty="0" smtClean="0">
                <a:solidFill>
                  <a:srgbClr val="000099"/>
                </a:solidFill>
              </a:rPr>
              <a:t>Майя </a:t>
            </a:r>
            <a:r>
              <a:rPr lang="ru-RU" sz="2000" b="1" i="1" u="sng" dirty="0" smtClean="0">
                <a:solidFill>
                  <a:srgbClr val="000099"/>
                </a:solidFill>
              </a:rPr>
              <a:t>конец света </a:t>
            </a:r>
            <a:r>
              <a:rPr lang="ru-RU" sz="2000" b="1" i="1" u="sng" dirty="0" err="1" smtClean="0">
                <a:solidFill>
                  <a:srgbClr val="000099"/>
                </a:solidFill>
              </a:rPr>
              <a:t>задокументировали</a:t>
            </a:r>
            <a:r>
              <a:rPr lang="ru-RU" sz="2000" b="1" i="1" u="sng" dirty="0" smtClean="0">
                <a:solidFill>
                  <a:srgbClr val="000099"/>
                </a:solidFill>
              </a:rPr>
              <a:t>, а, может, наступит принципиально новая эра, когда люди прозреют и обретут духовность? Покоя не дает современникам тот факт, что древние индейцы с невероятной точностью определили события, которым суждено произойти в космическом плане. </a:t>
            </a:r>
            <a:r>
              <a:rPr lang="ru-RU" b="1" dirty="0" smtClean="0">
                <a:solidFill>
                  <a:srgbClr val="C00000"/>
                </a:solidFill>
              </a:rPr>
              <a:t>Все это только подстрекает искать ответы и расшифровки посланий, которые были адресованы нам нашими далекими предками. Удивляет еще и то, что календарь майя исчисляет земной год 365,242 суток. </a:t>
            </a:r>
            <a:r>
              <a:rPr lang="ru-RU" sz="2000" b="1" i="1" u="sng" dirty="0" smtClean="0">
                <a:solidFill>
                  <a:srgbClr val="000099"/>
                </a:solidFill>
              </a:rPr>
              <a:t>Как люди глубокой древности могли с такой точностью высчитать это? </a:t>
            </a:r>
            <a:r>
              <a:rPr lang="ru-RU" b="1" dirty="0" smtClean="0">
                <a:solidFill>
                  <a:srgbClr val="C00000"/>
                </a:solidFill>
              </a:rPr>
              <a:t/>
            </a:r>
            <a:br>
              <a:rPr lang="ru-RU" b="1" dirty="0" smtClean="0">
                <a:solidFill>
                  <a:srgbClr val="C00000"/>
                </a:solidFill>
              </a:rPr>
            </a:br>
            <a:r>
              <a:rPr lang="ru-RU" b="1" dirty="0" smtClean="0">
                <a:solidFill>
                  <a:srgbClr val="C00000"/>
                </a:solidFill>
              </a:rPr>
              <a:t>По расчетам майя, неизбежен парад планет, который пройдет в 2012 году. Что же в нем такого особенного, ведь подобные явления не редки. Дело вот в чем, ровным строем встанут планеты не только нашей солнечной системы, но и других систем звезд. Получится прямая линия, которая протянется от самого центра галактики. Согласитесь, что такой парад необычайно редок и уникален. Такое явление может и не повторится снова, так как последний раз данное событие было более 26 000 лет назад. </a:t>
            </a:r>
            <a:r>
              <a:rPr lang="ru-RU" b="1" i="1" u="sng" dirty="0" smtClean="0">
                <a:solidFill>
                  <a:srgbClr val="000099"/>
                </a:solidFill>
              </a:rPr>
              <a:t>Все это может означать переход </a:t>
            </a:r>
            <a:r>
              <a:rPr lang="ru-RU" b="1" i="1" u="sng" dirty="0" smtClean="0">
                <a:solidFill>
                  <a:srgbClr val="000099"/>
                </a:solidFill>
              </a:rPr>
              <a:t>Вселенной </a:t>
            </a:r>
            <a:r>
              <a:rPr lang="ru-RU" b="1" i="1" u="sng" dirty="0" smtClean="0">
                <a:solidFill>
                  <a:srgbClr val="000099"/>
                </a:solidFill>
              </a:rPr>
              <a:t>с одной системы в другую</a:t>
            </a:r>
            <a:r>
              <a:rPr lang="ru-RU" b="1" dirty="0" smtClean="0">
                <a:solidFill>
                  <a:srgbClr val="C00000"/>
                </a:solidFill>
              </a:rPr>
              <a:t>. Вы только представьте, что все это мы увидим своими глазами, по сути, мы первые люди, которые испытают на себе воздействие такого громадного масштаба. </a:t>
            </a:r>
            <a:endParaRPr lang="ru-RU" b="1" dirty="0">
              <a:solidFill>
                <a:srgbClr val="C00000"/>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8784976" cy="6432530"/>
          </a:xfrm>
          <a:prstGeom prst="rect">
            <a:avLst/>
          </a:prstGeom>
        </p:spPr>
        <p:txBody>
          <a:bodyPr wrap="square">
            <a:spAutoFit/>
          </a:bodyPr>
          <a:lstStyle/>
          <a:p>
            <a:pPr algn="ctr"/>
            <a:r>
              <a:rPr lang="ru-RU" sz="2000" b="1" dirty="0" smtClean="0">
                <a:solidFill>
                  <a:srgbClr val="C00000"/>
                </a:solidFill>
              </a:rPr>
              <a:t>Если упорядочить все мнения, которые касаются предсказаний цивилизации далекого прошлого </a:t>
            </a:r>
            <a:r>
              <a:rPr lang="ru-RU" sz="2000" b="1" dirty="0" smtClean="0">
                <a:solidFill>
                  <a:srgbClr val="C00000"/>
                </a:solidFill>
              </a:rPr>
              <a:t>Майя</a:t>
            </a:r>
            <a:r>
              <a:rPr lang="ru-RU" sz="2000" b="1" dirty="0" smtClean="0">
                <a:solidFill>
                  <a:srgbClr val="C00000"/>
                </a:solidFill>
              </a:rPr>
              <a:t>, то получится всего три трактовки, которые связаны с концом света. </a:t>
            </a:r>
            <a:r>
              <a:rPr lang="ru-RU" sz="2000" b="1" i="1" u="sng" dirty="0" smtClean="0">
                <a:solidFill>
                  <a:srgbClr val="000099"/>
                </a:solidFill>
              </a:rPr>
              <a:t>Конец Дней календаря, света больше не будет, буквально – вот скептическое первое мнение. Второй вариант более фантастичен – дата, которая указана древними майя, это дата вступления в контакт с цивилизациями из космоса. Рассмотрим и самый созидательный вариант – 2012 год станет началом совершенно иного периода развития всей цивилизации человечества.</a:t>
            </a:r>
            <a:r>
              <a:rPr lang="ru-RU" sz="2000" b="1" dirty="0" smtClean="0">
                <a:solidFill>
                  <a:srgbClr val="C00000"/>
                </a:solidFill>
              </a:rPr>
              <a:t> Эта теория не исключает того, что люди научатся пользоваться телекинезом, телепатией и подобными вещами. Повсеместно можно найти такую информацию, что простые жители Земли не полностью пользуются своими возможностями. Например: ДНК используется в порядке 8%, а мозг всего 10%. Новый виток развитий поднимет человека разумного на высший виток</a:t>
            </a:r>
            <a:r>
              <a:rPr lang="ru-RU" sz="2000" b="1" dirty="0" smtClean="0">
                <a:solidFill>
                  <a:srgbClr val="C00000"/>
                </a:solidFill>
              </a:rPr>
              <a:t>.</a:t>
            </a:r>
            <a:r>
              <a:rPr lang="ru-RU" sz="2000" b="1" dirty="0" smtClean="0">
                <a:solidFill>
                  <a:srgbClr val="C00000"/>
                </a:solidFill>
              </a:rPr>
              <a:t/>
            </a:r>
            <a:br>
              <a:rPr lang="ru-RU" sz="2000" b="1" dirty="0" smtClean="0">
                <a:solidFill>
                  <a:srgbClr val="C00000"/>
                </a:solidFill>
              </a:rPr>
            </a:br>
            <a:r>
              <a:rPr lang="ru-RU" sz="2000" b="1" i="1" u="sng" dirty="0" err="1" smtClean="0">
                <a:solidFill>
                  <a:srgbClr val="000099"/>
                </a:solidFill>
              </a:rPr>
              <a:t>Фернандо</a:t>
            </a:r>
            <a:r>
              <a:rPr lang="ru-RU" sz="2000" b="1" i="1" u="sng" dirty="0" smtClean="0">
                <a:solidFill>
                  <a:srgbClr val="000099"/>
                </a:solidFill>
              </a:rPr>
              <a:t> </a:t>
            </a:r>
            <a:r>
              <a:rPr lang="ru-RU" sz="2000" b="1" i="1" u="sng" dirty="0" err="1" smtClean="0">
                <a:solidFill>
                  <a:srgbClr val="000099"/>
                </a:solidFill>
              </a:rPr>
              <a:t>Малькул</a:t>
            </a:r>
            <a:r>
              <a:rPr lang="ru-RU" sz="2000" b="1" i="1" u="sng" dirty="0" smtClean="0">
                <a:solidFill>
                  <a:srgbClr val="000099"/>
                </a:solidFill>
              </a:rPr>
              <a:t>, который является физиком, большой поклонник именно третьей теории. Он считает, что современные люди находятся в безвременной эпохе. В 2012 году человечество сможет черпать сакральные знания прямо из космоса, так как эта вселенская информация наконец-то к нам прорвется</a:t>
            </a:r>
            <a:r>
              <a:rPr lang="ru-RU" sz="2400" b="1" i="1" u="sng" dirty="0" smtClean="0">
                <a:solidFill>
                  <a:srgbClr val="C00000"/>
                </a:solidFill>
              </a:rPr>
              <a:t>. Начнется принципиально новая эра. 2012 год закроет один календарь и начнет новый, а вот конца света не будет.</a:t>
            </a:r>
            <a:endParaRPr lang="ru-RU" sz="2400" b="1" i="1" u="sng" dirty="0">
              <a:solidFill>
                <a:srgbClr val="C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7504" y="209546"/>
            <a:ext cx="8856984" cy="60631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1" u="none"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                               </a:t>
            </a:r>
            <a:r>
              <a:rPr kumimoji="0" lang="ru-RU" sz="32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МЫ  -  ДЕТИ ПЯТОГО СОЛНЦА</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1" i="1" u="sng"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Майя были не только астрономами, но и астрологами. Все космические тела, которые блуждали на фоне звезд, должны были, иметь отношение к их судьбе. И в первую очередь особо отмечалось Солнце…</a:t>
            </a:r>
            <a:br>
              <a:rPr kumimoji="0" lang="ru-RU" sz="2000" b="1" i="1"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br>
            <a:r>
              <a:rPr kumimoji="0" lang="ru-RU" sz="2000" b="1" i="1"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В Антропологическом музее в Мексике хранится знаменитый ацтекский календарный «Камень Солнца» — огромный базальтовый монолит диаметром 3,5 метра и весом 24,5 тонны. Раньше в их эпоху он был цветной. Он отражает представления древних цивилизаций о далеком прошлом. В центре камня изображен </a:t>
            </a:r>
            <a:r>
              <a:rPr kumimoji="0" lang="ru-RU" sz="2000" b="1" i="1" u="none" strike="noStrike" cap="none" normalizeH="0" baseline="0" dirty="0" err="1" smtClean="0">
                <a:ln>
                  <a:noFill/>
                </a:ln>
                <a:solidFill>
                  <a:srgbClr val="336600"/>
                </a:solidFill>
                <a:effectLst/>
                <a:latin typeface="Calibri" pitchFamily="34" charset="0"/>
                <a:ea typeface="Times New Roman" pitchFamily="18" charset="0"/>
                <a:cs typeface="Times New Roman" pitchFamily="18" charset="0"/>
              </a:rPr>
              <a:t>Тонатиу</a:t>
            </a:r>
            <a:r>
              <a:rPr kumimoji="0" lang="ru-RU" sz="2000" b="1" i="1"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 Майя — бог Солнца нынешней эпохи. По сторонам расположены символы четырех предшествующих эпох.</a:t>
            </a:r>
            <a:endParaRPr kumimoji="0" lang="ru-RU" sz="2000" b="1" i="1"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 Солнечный камень на языке древней письменности сообщает нам, что у предыдущих эпох были свои бога, так же как и за четыре предыдущих эпохи сменились четыре человеческие расы, прежде чем появились современные люди. Все предшествующие культуры погибли во время великих катаклизмов, и только считанные единицы остались в живых и передали нам , что это  произошло. </a:t>
            </a:r>
            <a:endParaRPr kumimoji="0" lang="ru-RU" sz="2000" b="1" i="1"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   </a:t>
            </a:r>
            <a:endParaRPr kumimoji="0" lang="ru-RU" sz="2000" b="1" i="1" u="none" strike="noStrike" cap="none" normalizeH="0" baseline="0" dirty="0" smtClean="0">
              <a:ln>
                <a:noFill/>
              </a:ln>
              <a:solidFill>
                <a:srgbClr val="336600"/>
              </a:solidFill>
              <a:effectLst/>
              <a:latin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88640"/>
            <a:ext cx="8784976" cy="6740307"/>
          </a:xfrm>
          <a:prstGeom prst="rect">
            <a:avLst/>
          </a:prstGeom>
        </p:spPr>
        <p:txBody>
          <a:bodyPr wrap="square">
            <a:spAutoFit/>
          </a:bodyPr>
          <a:lstStyle/>
          <a:p>
            <a:pPr lvl="0" eaLnBrk="0" fontAlgn="base" hangingPunct="0">
              <a:spcBef>
                <a:spcPct val="0"/>
              </a:spcBef>
              <a:spcAft>
                <a:spcPct val="0"/>
              </a:spcAft>
            </a:pPr>
            <a:r>
              <a:rPr lang="ru-RU" b="1" i="1" dirty="0" smtClean="0">
                <a:solidFill>
                  <a:srgbClr val="000099"/>
                </a:solidFill>
                <a:latin typeface="Calibri" pitchFamily="34" charset="0"/>
                <a:ea typeface="Times New Roman" pitchFamily="18" charset="0"/>
                <a:cs typeface="Times New Roman" pitchFamily="18" charset="0"/>
              </a:rPr>
              <a:t> </a:t>
            </a:r>
            <a:r>
              <a:rPr lang="ru-RU" sz="2400" b="1" i="1" u="sng" dirty="0" smtClean="0">
                <a:solidFill>
                  <a:srgbClr val="000099"/>
                </a:solidFill>
                <a:latin typeface="Calibri" pitchFamily="34" charset="0"/>
                <a:ea typeface="Times New Roman" pitchFamily="18" charset="0"/>
                <a:cs typeface="Times New Roman" pitchFamily="18" charset="0"/>
              </a:rPr>
              <a:t>Первое Солнце длилось 4008 лет и было разрушено землетрясениями и съедено ягуарами.</a:t>
            </a:r>
            <a:endParaRPr lang="ru-RU" sz="2400" b="1" i="1" u="sng" dirty="0" smtClean="0">
              <a:solidFill>
                <a:srgbClr val="000099"/>
              </a:solidFill>
              <a:latin typeface="Arial" pitchFamily="34" charset="0"/>
            </a:endParaRPr>
          </a:p>
          <a:p>
            <a:pPr lvl="0" eaLnBrk="0" fontAlgn="base" hangingPunct="0">
              <a:spcBef>
                <a:spcPct val="0"/>
              </a:spcBef>
              <a:spcAft>
                <a:spcPct val="0"/>
              </a:spcAft>
            </a:pPr>
            <a:r>
              <a:rPr lang="ru-RU" sz="2400" b="1" i="1" u="sng" dirty="0" smtClean="0">
                <a:solidFill>
                  <a:srgbClr val="000099"/>
                </a:solidFill>
                <a:latin typeface="Calibri" pitchFamily="34" charset="0"/>
                <a:ea typeface="Times New Roman" pitchFamily="18" charset="0"/>
                <a:cs typeface="Times New Roman" pitchFamily="18" charset="0"/>
              </a:rPr>
              <a:t>    Второе Солнце длилось 4010 лет и было уничтожено ветром и его яростными циклонами.</a:t>
            </a:r>
            <a:endParaRPr lang="ru-RU" sz="2400" b="1" i="1" u="sng" dirty="0" smtClean="0">
              <a:solidFill>
                <a:srgbClr val="000099"/>
              </a:solidFill>
              <a:latin typeface="Arial" pitchFamily="34" charset="0"/>
            </a:endParaRPr>
          </a:p>
          <a:p>
            <a:pPr lvl="0" eaLnBrk="0" fontAlgn="base" hangingPunct="0">
              <a:spcBef>
                <a:spcPct val="0"/>
              </a:spcBef>
              <a:spcAft>
                <a:spcPct val="0"/>
              </a:spcAft>
            </a:pPr>
            <a:r>
              <a:rPr lang="ru-RU" sz="2400" b="1" i="1" u="sng" dirty="0" smtClean="0">
                <a:solidFill>
                  <a:srgbClr val="000099"/>
                </a:solidFill>
                <a:latin typeface="Calibri" pitchFamily="34" charset="0"/>
                <a:ea typeface="Times New Roman" pitchFamily="18" charset="0"/>
                <a:cs typeface="Times New Roman" pitchFamily="18" charset="0"/>
              </a:rPr>
              <a:t>    Третье Солнце длилось 4081 год и было уничтожено огненным дождем, пролившимся из кратеров огромных вулканов.</a:t>
            </a:r>
            <a:endParaRPr lang="ru-RU" sz="2400" b="1" i="1" u="sng" dirty="0" smtClean="0">
              <a:solidFill>
                <a:srgbClr val="000099"/>
              </a:solidFill>
              <a:latin typeface="Arial" pitchFamily="34" charset="0"/>
            </a:endParaRPr>
          </a:p>
          <a:p>
            <a:pPr lvl="0" eaLnBrk="0" fontAlgn="base" hangingPunct="0">
              <a:spcBef>
                <a:spcPct val="0"/>
              </a:spcBef>
              <a:spcAft>
                <a:spcPct val="0"/>
              </a:spcAft>
            </a:pPr>
            <a:r>
              <a:rPr lang="ru-RU" sz="2400" b="1" i="1" u="sng" dirty="0" smtClean="0">
                <a:solidFill>
                  <a:srgbClr val="000099"/>
                </a:solidFill>
                <a:latin typeface="Calibri" pitchFamily="34" charset="0"/>
                <a:ea typeface="Times New Roman" pitchFamily="18" charset="0"/>
                <a:cs typeface="Times New Roman" pitchFamily="18" charset="0"/>
              </a:rPr>
              <a:t>    Четвертое Солнце длилось 5026 лет и пало от воды, залившей все вокруг в гигантском наводнении.</a:t>
            </a:r>
            <a:endParaRPr lang="ru-RU" sz="2400" b="1" i="1" u="sng" dirty="0" smtClean="0">
              <a:solidFill>
                <a:srgbClr val="000099"/>
              </a:solidFill>
              <a:latin typeface="Arial" pitchFamily="34" charset="0"/>
            </a:endParaRPr>
          </a:p>
          <a:p>
            <a:pPr lvl="0" eaLnBrk="0" fontAlgn="base" hangingPunct="0">
              <a:spcBef>
                <a:spcPct val="0"/>
              </a:spcBef>
              <a:spcAft>
                <a:spcPct val="0"/>
              </a:spcAft>
            </a:pPr>
            <a:r>
              <a:rPr lang="ru-RU" sz="2400" b="1" i="1" dirty="0" smtClean="0">
                <a:latin typeface="Calibri" pitchFamily="34" charset="0"/>
                <a:ea typeface="Times New Roman" pitchFamily="18" charset="0"/>
                <a:cs typeface="Times New Roman" pitchFamily="18" charset="0"/>
              </a:rPr>
              <a:t>Затем родилось Пятое Солнце, которое светит нам сегодня. Оно известно как «Солнце Движения», потому что, по представлениям индейцев Майя , в эту эпоху произойдет движение Земли, от </a:t>
            </a:r>
            <a:r>
              <a:rPr lang="ru-RU" sz="2400" b="1" i="1" dirty="0" err="1" smtClean="0">
                <a:latin typeface="Calibri" pitchFamily="34" charset="0"/>
                <a:ea typeface="Times New Roman" pitchFamily="18" charset="0"/>
                <a:cs typeface="Times New Roman" pitchFamily="18" charset="0"/>
              </a:rPr>
              <a:t>которго</a:t>
            </a:r>
            <a:r>
              <a:rPr lang="ru-RU" sz="2400" b="1" i="1" dirty="0" smtClean="0">
                <a:latin typeface="Calibri" pitchFamily="34" charset="0"/>
                <a:ea typeface="Times New Roman" pitchFamily="18" charset="0"/>
                <a:cs typeface="Times New Roman" pitchFamily="18" charset="0"/>
              </a:rPr>
              <a:t> все погибнут.</a:t>
            </a:r>
            <a:endParaRPr lang="ru-RU" sz="2400" b="1" i="1" dirty="0" smtClean="0">
              <a:latin typeface="Arial" pitchFamily="34" charset="0"/>
            </a:endParaRPr>
          </a:p>
          <a:p>
            <a:pPr lvl="0" eaLnBrk="0" fontAlgn="base" hangingPunct="0">
              <a:spcBef>
                <a:spcPct val="0"/>
              </a:spcBef>
              <a:spcAft>
                <a:spcPct val="0"/>
              </a:spcAft>
            </a:pPr>
            <a:r>
              <a:rPr lang="ru-RU" sz="2400" b="1" i="1" u="sng" dirty="0" smtClean="0">
                <a:solidFill>
                  <a:srgbClr val="000099"/>
                </a:solidFill>
                <a:latin typeface="Calibri" pitchFamily="34" charset="0"/>
                <a:ea typeface="Times New Roman" pitchFamily="18" charset="0"/>
                <a:cs typeface="Times New Roman" pitchFamily="18" charset="0"/>
              </a:rPr>
              <a:t>Анализируя мифы о гибели четырех Солнц, ученые находят прямые аналогии с некоторыми природными катастрофами. Когда же в таком случае следует ожидать великой подвижки земли, которая послужит концом Пятого Солнца?</a:t>
            </a:r>
            <a:endParaRPr lang="ru-RU" sz="2400" b="1" i="1" u="sng" dirty="0" smtClean="0">
              <a:solidFill>
                <a:srgbClr val="000099"/>
              </a:solidFill>
              <a:latin typeface="Arial" pitchFamily="34" charset="0"/>
            </a:endParaRPr>
          </a:p>
          <a:p>
            <a:pPr lvl="0" eaLnBrk="0" fontAlgn="base" hangingPunct="0">
              <a:spcBef>
                <a:spcPct val="0"/>
              </a:spcBef>
              <a:spcAft>
                <a:spcPct val="0"/>
              </a:spcAft>
            </a:pPr>
            <a:endParaRPr lang="ru-RU" sz="2400" b="1" i="1" dirty="0" smtClean="0">
              <a:latin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68034"/>
            <a:ext cx="8784976"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Жрецы считали, что скоро, так как Пятое Солнце уже очень старое и приближается к концу своего цикла...</a:t>
            </a:r>
            <a:endParaRPr kumimoji="0" lang="ru-RU" sz="2400" b="1"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Ученые пересчитали календари майя в соответствии с современной системой летосчисления и извлекли из загадочных надписей любопытную информацию:</a:t>
            </a:r>
            <a:endParaRPr kumimoji="0" lang="ru-RU" sz="2400" b="1"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Оказывается, на планете Земля 21 декабря 2012 года произойдут некоторые события. Ведь в этот день должно закончиться Пятое Солнце!</a:t>
            </a:r>
            <a:endParaRPr kumimoji="0" lang="ru-RU" sz="2400" b="1" i="1" u="sng" strike="noStrike" cap="none" normalizeH="0" baseline="0" dirty="0" smtClean="0">
              <a:ln>
                <a:noFill/>
              </a:ln>
              <a:solidFill>
                <a:srgbClr val="000099"/>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336600"/>
                </a:solidFill>
                <a:effectLst/>
                <a:latin typeface="Calibri" pitchFamily="34" charset="0"/>
                <a:ea typeface="Times New Roman" pitchFamily="18" charset="0"/>
                <a:cs typeface="Times New Roman" pitchFamily="18" charset="0"/>
              </a:rPr>
              <a:t>Согласно письменности Майя, современная эпоха началась 12 августа 3114 года до н.э. и должна завершиться 21 декабря 2012 года н.э. Никто пока не знает, откуда Майя взяли именно эти даты, и какие причины толкнули их на создание таких сложных систем отсчета времени.</a:t>
            </a:r>
            <a:endParaRPr kumimoji="0" lang="ru-RU" sz="2400" b="1" i="0" u="none" strike="noStrike" cap="none" normalizeH="0" baseline="0" dirty="0" smtClean="0">
              <a:ln>
                <a:noFill/>
              </a:ln>
              <a:solidFill>
                <a:srgbClr val="3366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1" u="sng" strike="noStrike" cap="none" normalizeH="0" baseline="0" dirty="0" smtClean="0">
                <a:ln>
                  <a:noFill/>
                </a:ln>
                <a:solidFill>
                  <a:srgbClr val="000099"/>
                </a:solidFill>
                <a:effectLst/>
                <a:latin typeface="Calibri" pitchFamily="34" charset="0"/>
                <a:ea typeface="Times New Roman" pitchFamily="18" charset="0"/>
                <a:cs typeface="Times New Roman" pitchFamily="18" charset="0"/>
              </a:rPr>
              <a:t>Однако только сейчас, когда с каждым днем, назначенная дата все ближе и ближе- мы начинаем понимать, что они обладали такими знаниями, от которых в наше время зависит выживание рода человеческого и всей цивилизации на Земле!</a:t>
            </a:r>
            <a:endParaRPr kumimoji="0" lang="ru-RU" sz="2400" b="1" i="1" u="sng" strike="noStrike" cap="none" normalizeH="0" baseline="0" dirty="0" smtClean="0">
              <a:ln>
                <a:noFill/>
              </a:ln>
              <a:solidFill>
                <a:srgbClr val="000099"/>
              </a:solidFill>
              <a:effectLst/>
              <a:latin typeface="Arial" pitchFamily="34" charset="0"/>
            </a:endParaRPr>
          </a:p>
        </p:txBody>
      </p:sp>
    </p:spTree>
  </p:cSld>
  <p:clrMapOvr>
    <a:masterClrMapping/>
  </p:clrMapOvr>
</p:sld>
</file>

<file path=ppt/theme/theme1.xml><?xml version="1.0" encoding="utf-8"?>
<a:theme xmlns:a="http://schemas.openxmlformats.org/drawingml/2006/main" name="Тема Office">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TotalTime>
  <Words>4314</Words>
  <Application>Microsoft Office PowerPoint</Application>
  <PresentationFormat>Экран (4:3)</PresentationFormat>
  <Paragraphs>156</Paragraphs>
  <Slides>68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68</vt:i4>
      </vt:variant>
    </vt:vector>
  </HeadingPairs>
  <TitlesOfParts>
    <vt:vector size="6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Пользователь</cp:lastModifiedBy>
  <cp:revision>116</cp:revision>
  <dcterms:created xsi:type="dcterms:W3CDTF">2002-01-05T21:59:13Z</dcterms:created>
  <dcterms:modified xsi:type="dcterms:W3CDTF">2002-01-07T01:35:27Z</dcterms:modified>
</cp:coreProperties>
</file>