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98" d="100"/>
          <a:sy n="98" d="100"/>
        </p:scale>
        <p:origin x="-90" y="-1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C6BDA80-0F53-4111-88B7-FE8D2C582C0E}" type="datetimeFigureOut">
              <a:rPr lang="ru-RU" smtClean="0"/>
              <a:pPr/>
              <a:t>02.01.2002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01C363-6723-47A1-87FF-835C6A5B510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6BDA80-0F53-4111-88B7-FE8D2C582C0E}" type="datetimeFigureOut">
              <a:rPr lang="ru-RU" smtClean="0"/>
              <a:pPr/>
              <a:t>02.01.2002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01C363-6723-47A1-87FF-835C6A5B510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lmagic.info/nepronicaemaya_tkan2.html"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lmagic.info/krugom2.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afizika.ru/zanimatelnieopyty/136-bumazhnayaribka"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лок-схема: несколько документов 4"/>
          <p:cNvSpPr/>
          <p:nvPr/>
        </p:nvSpPr>
        <p:spPr>
          <a:xfrm>
            <a:off x="714348" y="714356"/>
            <a:ext cx="8143932" cy="5786478"/>
          </a:xfrm>
          <a:prstGeom prst="flowChartMultidocumen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857224" y="2357430"/>
            <a:ext cx="6643734" cy="2308324"/>
          </a:xfrm>
          <a:prstGeom prst="rect">
            <a:avLst/>
          </a:prstGeom>
          <a:noFill/>
        </p:spPr>
        <p:txBody>
          <a:bodyPr wrap="square" lIns="91440" tIns="45720" rIns="91440" bIns="45720">
            <a:spAutoFit/>
          </a:bodyPr>
          <a:lstStyle/>
          <a:p>
            <a:pPr algn="ctr"/>
            <a:r>
              <a:rPr lang="ru-RU" sz="7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Занимательные  опыты № 3</a:t>
            </a:r>
            <a:endParaRPr lang="ru-RU" sz="7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71802" y="214290"/>
            <a:ext cx="4286280"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Послушный водолаз </a:t>
            </a:r>
            <a:endParaRPr kumimoji="0" lang="ru-RU"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2049" name="Рисунок 2" descr="Послушный водолаз"/>
          <p:cNvPicPr>
            <a:picLocks noChangeAspect="1" noChangeArrowheads="1"/>
          </p:cNvPicPr>
          <p:nvPr/>
        </p:nvPicPr>
        <p:blipFill>
          <a:blip r:embed="rId2"/>
          <a:srcRect/>
          <a:stretch>
            <a:fillRect/>
          </a:stretch>
        </p:blipFill>
        <p:spPr bwMode="auto">
          <a:xfrm>
            <a:off x="571472" y="857232"/>
            <a:ext cx="1857388" cy="4786346"/>
          </a:xfrm>
          <a:prstGeom prst="rect">
            <a:avLst/>
          </a:prstGeom>
          <a:noFill/>
        </p:spPr>
      </p:pic>
      <p:sp>
        <p:nvSpPr>
          <p:cNvPr id="2051" name="Rectangle 3"/>
          <p:cNvSpPr>
            <a:spLocks noChangeArrowheads="1"/>
          </p:cNvSpPr>
          <p:nvPr/>
        </p:nvSpPr>
        <p:spPr bwMode="auto">
          <a:xfrm>
            <a:off x="2500298" y="785794"/>
            <a:ext cx="6500858"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Интересно, а как можно заставить глазную пипетку повиноваться твоим командам? Проделай этот опыт и узнай!</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200" b="1" i="1" u="sng" strike="noStrike" cap="none" normalizeH="0" baseline="0" dirty="0" smtClean="0">
                <a:ln>
                  <a:noFill/>
                </a:ln>
                <a:solidFill>
                  <a:schemeClr val="tx1"/>
                </a:solidFill>
                <a:effectLst/>
                <a:latin typeface="Arial" pitchFamily="34" charset="0"/>
                <a:ea typeface="Times New Roman" pitchFamily="18" charset="0"/>
                <a:cs typeface="Arial" pitchFamily="34" charset="0"/>
              </a:rPr>
              <a:t>Реквизит</a:t>
            </a:r>
            <a:endParaRPr kumimoji="0" lang="ru-RU" sz="1200" b="1" i="1" u="sng"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Глазная пипетка </a:t>
            </a:r>
            <a:endParaRPr kumimoji="0" lang="ru-RU" sz="10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Пластиковый стакан </a:t>
            </a:r>
            <a:endParaRPr kumimoji="0" lang="ru-RU" sz="10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Водопроводная вода </a:t>
            </a:r>
            <a:endParaRPr kumimoji="0" lang="ru-RU" sz="10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Пустая чистая пластиковая бутылка ёмкостью 2 л с завинчивающейся крышкой </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200" b="1" i="1" u="sng" strike="noStrike" cap="none" normalizeH="0" baseline="0" dirty="0" smtClean="0">
                <a:ln>
                  <a:noFill/>
                </a:ln>
                <a:solidFill>
                  <a:schemeClr val="tx1"/>
                </a:solidFill>
                <a:effectLst/>
                <a:latin typeface="Arial" pitchFamily="34" charset="0"/>
                <a:ea typeface="Times New Roman" pitchFamily="18" charset="0"/>
                <a:cs typeface="Arial" pitchFamily="34" charset="0"/>
              </a:rPr>
              <a:t>Подготовка</a:t>
            </a: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Опусти пипетку в стакан с водой, чтобы убедится, что она плавает. Нажми на резиновый кончик и набери в неё немного воды. Если пипетка всё равно не тонет, добавь ещё воды. Если пипетка тонет, удали чуть-чуть воды. Ты должен добиться, чтобы пипетка не плавала по поверхности, но и не тонула, а плавала стоймя в толще воды. </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Налей в бутылку воды до самого верха. Убедись, что в ней не осталось пузырьков воздуха. </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Опусти пипетку в бутылку и плотно завинти крышку. </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Начинаем научное волшебство!</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Объяви зрителям: </a:t>
            </a:r>
            <a:r>
              <a:rPr kumimoji="0" lang="ru-RU" sz="1000" b="1" i="1"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Благодаря своим волшебным способностям я смогу заставить пипетку в бутылке подчиняться моим </a:t>
            </a:r>
            <a:r>
              <a:rPr kumimoji="0" lang="ru-RU" sz="1000" b="1"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командам,не</a:t>
            </a: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дотрагиваясь до неё</a:t>
            </a:r>
            <a:r>
              <a:rPr kumimoji="0" lang="ru-RU" sz="1000" b="1" i="1"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Произнеси несколько волшебных слов, затем слегка сожми бутылку в руке. Что произойдёт? </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Скажи ещё какие-нибудь волшебные слова, и ослабь давление на бутылку. Что будет происходить теперь? </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Результат</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Когда ты сжимаешь бутылку, она опускается вниз. Когда ты ослабляешь сжатие, она снова всплывает. </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200" b="1" i="1" u="sng" strike="noStrike" cap="none" normalizeH="0" baseline="0" dirty="0" smtClean="0">
                <a:ln>
                  <a:noFill/>
                </a:ln>
                <a:solidFill>
                  <a:schemeClr val="tx1"/>
                </a:solidFill>
                <a:effectLst/>
                <a:latin typeface="Arial" pitchFamily="34" charset="0"/>
                <a:ea typeface="Times New Roman" pitchFamily="18" charset="0"/>
                <a:cs typeface="Arial" pitchFamily="34" charset="0"/>
              </a:rPr>
              <a:t>Объяснение</a:t>
            </a:r>
            <a:endParaRPr kumimoji="0" lang="ru-RU" sz="1200" b="1" i="1" u="sng"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Молекулы, из которых состоит вода, постоянно скользят и вращаются вокруг друг друга. Эти перемещения создают так называемое давление воды. Когда ты сжимаешь бутылку, молекулы оказываются ближе друг к другу. Давление воды внутри бутылки, в том числе и внутри пипетки, возрастает и заставляет сжиматься воздух внутри пипетки. Ты сам можешь увидеть как поднимается уровень воды в пипетке. Из-за этого уменьшается объём, занимаемый воздухом. Это увеличившееся давление воды делает пипетку с находящейся внутри водой плотнее, чем окружающая вода в бутылке и поэтому пипетка тонет. Когда ты опускаешь бутылку, давление воды внутри неё падает. Воздух в пипетке возвращается к первоначальному объёму. Пипетка становится легче окружающей её воды и поднимается к поверхности. Это приспособление называется ныряльщиком Декарта в честь французского математика XVI века Рене Декарта.</a:t>
            </a:r>
            <a:endParaRPr kumimoji="0" lang="ru-RU" sz="10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800" b="1" i="1" u="none" strike="noStrike" cap="none" normalizeH="0" baseline="0" dirty="0" smtClean="0">
                <a:ln>
                  <a:noFill/>
                </a:ln>
                <a:solidFill>
                  <a:schemeClr val="tx1"/>
                </a:solidFill>
                <a:effectLst/>
                <a:latin typeface="Calibri"/>
                <a:ea typeface="Times New Roman" pitchFamily="18" charset="0"/>
                <a:cs typeface="Arial" pitchFamily="34" charset="0"/>
              </a:rPr>
              <a:t> </a:t>
            </a:r>
            <a:endParaRPr kumimoji="0" lang="ru-RU" sz="1800" b="1" i="1" u="none" strike="noStrike" cap="none" normalizeH="0" baseline="0" dirty="0" smtClean="0">
              <a:ln>
                <a:noFill/>
              </a:ln>
              <a:solidFill>
                <a:schemeClr val="tx1"/>
              </a:solidFill>
              <a:effectLst/>
              <a:latin typeface="Arial" pitchFamily="34" charset="0"/>
            </a:endParaRPr>
          </a:p>
        </p:txBody>
      </p:sp>
    </p:spTree>
  </p:cSld>
  <p:clrMapOvr>
    <a:masterClrMapping/>
  </p:clrMapOvr>
  <p:transition spd="slow">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786050" y="0"/>
            <a:ext cx="5286412"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Непроницаемая ткань</a:t>
            </a:r>
            <a:endParaRPr kumimoji="0" lang="ru-RU"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2049" name="Рисунок 2" descr="Непроницаемая ткань">
            <a:hlinkClick r:id="rId2"/>
          </p:cNvPr>
          <p:cNvPicPr>
            <a:picLocks noChangeAspect="1" noChangeArrowheads="1"/>
          </p:cNvPicPr>
          <p:nvPr/>
        </p:nvPicPr>
        <p:blipFill>
          <a:blip r:embed="rId3"/>
          <a:srcRect/>
          <a:stretch>
            <a:fillRect/>
          </a:stretch>
        </p:blipFill>
        <p:spPr bwMode="auto">
          <a:xfrm>
            <a:off x="357158" y="2643182"/>
            <a:ext cx="2143140" cy="2714632"/>
          </a:xfrm>
          <a:prstGeom prst="rect">
            <a:avLst/>
          </a:prstGeom>
          <a:noFill/>
        </p:spPr>
      </p:pic>
      <p:sp>
        <p:nvSpPr>
          <p:cNvPr id="2051" name="Rectangle 3">
            <a:hlinkClick r:id="rId2"/>
          </p:cNvPr>
          <p:cNvSpPr>
            <a:spLocks noChangeArrowheads="1"/>
          </p:cNvSpPr>
          <p:nvPr/>
        </p:nvSpPr>
        <p:spPr bwMode="auto">
          <a:xfrm>
            <a:off x="2571736" y="500042"/>
            <a:ext cx="6215106"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ВПОЛНЕ ПОНЯТНО, КАК УДЕРЖИВАЕТСЯ ВОДА В ЖЕСТЯНОЙ БАНКЕ. А МОЖЕТ ЛИ ДЕРЖАТЬ ВОДУ КУСОК ТКАНИ? УЗНАЙ ИЗ ЭТОГО ОПЫТА.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РЕКВИЗИТ</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КВАДРАТНЫЙ КУСОК МАРЛИ, 15X15 СМ </a:t>
            </a:r>
            <a:endParaRPr kumimoji="0" lang="ru-RU" sz="1000" b="1" i="1" u="none" strike="noStrike" cap="none" normalizeH="0" baseline="0" dirty="0" smtClean="0">
              <a:ln>
                <a:noFill/>
              </a:ln>
              <a:solidFill>
                <a:srgbClr val="0033CC"/>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СТАКАН </a:t>
            </a:r>
            <a:endParaRPr kumimoji="0" lang="ru-RU" sz="1000" b="1" i="1" u="none" strike="noStrike" cap="none" normalizeH="0" baseline="0" dirty="0" smtClean="0">
              <a:ln>
                <a:noFill/>
              </a:ln>
              <a:solidFill>
                <a:srgbClr val="0033CC"/>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РЕЗИНКА </a:t>
            </a:r>
            <a:endParaRPr kumimoji="0" lang="ru-RU" sz="1000" b="1" i="1" u="none" strike="noStrike" cap="none" normalizeH="0" baseline="0" dirty="0" smtClean="0">
              <a:ln>
                <a:noFill/>
              </a:ln>
              <a:solidFill>
                <a:srgbClr val="0033CC"/>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КУВШИН ВОДЫ </a:t>
            </a:r>
            <a:endParaRPr kumimoji="0" lang="ru-RU" sz="1000" b="1" i="1" u="none" strike="noStrike" cap="none" normalizeH="0" baseline="0" dirty="0" smtClean="0">
              <a:ln>
                <a:noFill/>
              </a:ln>
              <a:solidFill>
                <a:srgbClr val="0033CC"/>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ПЛАСТИКОВАЯ МИСКА ИЛИ ФОРМА ДЛЯ ВЫПЕЧКИ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ПОДГОТОВКА</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ОПЫТ ВЫПОЛНЯЕТСЯ НА СТОЛЕ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НАЧИНАЕМ НАУЧНОЕ ВОЛШЕБСТВО!</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ОБЪЯВИ ЗРИТЕЛЯМ: </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У МЕНЯ ЕСТЬ ЧУДЕСНАЯ ОДНОСТОРОННЯЯ ТКАНЬ, КОТОРАЯ ПРОПУСКАЕТ ВОДУ ТОЛЬКО В ОДНОМ НАПРАВЛЕНИИ</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НАКРОЙ СТАКАН МАРЛЕЙ.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ЗАКРЕПИ МАРЛЮ НА МЕСТЕ РЕЗИНКОЙ. КРАЯ МАРЛИ ПРИЖМИ К СТЕНКАМ СТАКАНА.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НАЛЕЙ ЧЕРЕЗ МАРЛЮ ПОЛНЫЙ СТАКАН ВОДЫ.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ОДНОЙ РУКОЙ ВОЗЬМИ СТАКАН ВМЕСТЕ С МАРЛЕЙ, А ДРУГОЙ РУКОЙ НАКРОЙ ЕГО СВЕРХУ.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ПЕРЕВЕРНИ СТАКАН ВВЕРХ ДНОМ НАД МИСКОЙ ИЛИ ФОРМОЙ.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СКАЖИ ВОЛШЕБНЫЕ СЛОВА, А ПОТОМ МЕДЛЕННО УБЕРИ РУКУ, ЗАКРЫВАЮЩУЮ СТАКАН. ЧТО ПРОИЗОЙДЕТ?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РЕЗУЛЬТАТ</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КОГДА ТЫ ПЕРЕВОРАЧИВАЕШЬ СТАКАН, ИЗ НЕГО ВНАЧАЛЕ ПРОСАЧИВАЕТСЯ НЕ</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БОЛЬШОЕ КОЛИЧЕСТВО ВОДЫ, НО ЗАТЕМ ОНА ПЕРЕСТАЕТ ТЕЧЬ СОВСЕМ. МАРЛЯ НЕ ДАЕТ ВОДЕ ВЫЛИТЬСЯ ИЗ СТАКАНА. </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ОБЪЯСНЕНИЕ</a:t>
            </a:r>
            <a:endParaRPr kumimoji="0" lang="ru-RU" sz="1000" b="1" i="1" u="none" strike="noStrike" cap="none" normalizeH="0" baseline="0" dirty="0" smtClean="0">
              <a:ln>
                <a:noFill/>
              </a:ln>
              <a:solidFill>
                <a:srgbClr val="0033CC"/>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ЭТОТ ТРЮК ВОЗМОЖЕН ОТЧАСТИ ИЗ-ЗА ПОВЕРХНОСТНОГО НАТЯЖЕНИЯ </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 СПО</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СОБНОСТИ МОЛЕКУЛ НА ПОВЕРХНОСТИ ЖИДКОСТИ СЦЕПЛЯТЬСЯ ДРУГ С ДРУГОМ, ОБРАЗУЯ ТОНКУЮ ПЛЕНКУ. ВОДА ЗАПОЛНЯЕТ ОТВЕРСТИЯ В ТКАНИ И </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ЗАПЕЧАТЫ</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ВАЕТ</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 ИХ БЛАГОДАРЯ ПОВЕРХНОСТНОМУ НАТЯЖЕНИЮ. КРОМЕ ТОГО, ВОЗДУХ, ТАК ЖЕ, КАК И ВОДА, СОСТОИТ ИЗ МОЛЕКУЛ. В ВОЗДУХЕ МОЛЕКУЛЫ ВСЕ ВРЕМЯ НАХОДЯТСЯ В ДВИЖЕНИИ, СОЗДАВАЯ ПОСТОЯННОЕ АТМОСФЕРНОЕ ДАВЛЕНИЕ. КОГДА ТЫ ПЕРЕВОРАЧИВАЕШЬ СТАКАН, В НЕМ НЕ ОСТАЕТСЯ ВОЗДУХА, ПОЭТОМУ ТАМ ОТСУТСТВУЕТ И АТМОСФЕРНОЕ ДАВЛЕНИЕ. ДАВЛЕНИЕ ВОЗДУХА СНАРУЖИ СТАКАНА НА ТКАНЬ ОКАЗЫВАЕТСЯ БОЛЬШЕ, ЧЕМ ДАВЛЕНИЕ ВОДЫ ВНУТРИ НЕГО. ДАВЛЕНИЕ ВОДЫ НА ТКАНЬ ИЗНУТРИ СТАКАНА ВОЗНИКАЕТ ИЗ-ЗА СИЛЫ ЗЕМНОГО ПРИТЯЖЕНИЯ, ИЛИ ГРАВИТАЦИИ, ВОЗДЕЙСТВУЮЩЕЙ НА ВОДУ. ПРИТЯЖЕНИЕ, ИЛИ ГРАВИТАЦИЯ </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 ЭТО СИЛА, С КОТОРОЙ ОБЪЕКТЫ ПРИ</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ТЯГИВАЮТСЯ ДРУГ К ДРУГУ. ОНА ЗАВИСИТ ОТ ИХ МАССЫ. СОВОКУПНОСТЬ АТМОС</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ФЕРНОГО ДАВЛЕНИЯ НА ПОВЕРХНОСТЬ ТКАНИ И СИЛЫ ПОВЕРХНОСТНОГО НАТЯ</a:t>
            </a:r>
            <a:r>
              <a:rPr kumimoji="0" lang="ru-RU" sz="1000" b="1" i="1" u="none" strike="noStrike" cap="none" normalizeH="0" baseline="0" dirty="0" smtClean="0">
                <a:ln>
                  <a:noFill/>
                </a:ln>
                <a:solidFill>
                  <a:srgbClr val="0033CC"/>
                </a:solidFill>
                <a:effectLst/>
                <a:latin typeface="Calibri"/>
                <a:ea typeface="Times New Roman" pitchFamily="18" charset="0"/>
                <a:cs typeface="Arial" pitchFamily="34" charset="0"/>
              </a:rPr>
              <a:t>­</a:t>
            </a:r>
            <a:r>
              <a:rPr kumimoji="0" lang="ru-RU" sz="1000" b="1" i="1" u="none" strike="noStrike" cap="none" normalizeH="0" baseline="0" dirty="0" smtClean="0">
                <a:ln>
                  <a:noFill/>
                </a:ln>
                <a:solidFill>
                  <a:srgbClr val="0033CC"/>
                </a:solidFill>
                <a:effectLst/>
                <a:latin typeface="Arial" pitchFamily="34" charset="0"/>
                <a:ea typeface="Times New Roman" pitchFamily="18" charset="0"/>
                <a:cs typeface="Arial" pitchFamily="34" charset="0"/>
              </a:rPr>
              <a:t>ЖЕНИЯ ВОДЫ И ПОЗВОЛЯЕТ ТКАНИ УДЕРЖИВАТЬ ВОДУ. </a:t>
            </a:r>
            <a:endParaRPr kumimoji="0" lang="ru-RU" sz="1000" b="1" i="1" u="none" strike="noStrike" cap="none" normalizeH="0" baseline="0" dirty="0" smtClean="0">
              <a:ln>
                <a:noFill/>
              </a:ln>
              <a:solidFill>
                <a:srgbClr val="0033CC"/>
              </a:solidFill>
              <a:effectLst/>
              <a:latin typeface="Arial" pitchFamily="34" charset="0"/>
            </a:endParaRPr>
          </a:p>
        </p:txBody>
      </p:sp>
    </p:spTree>
  </p:cSld>
  <p:clrMapOvr>
    <a:masterClrMapping/>
  </p:clrMapOvr>
  <p:transition spd="slow">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85720" y="1357298"/>
            <a:ext cx="1500198" cy="677108"/>
          </a:xfrm>
          <a:prstGeom prst="rect">
            <a:avLst/>
          </a:prstGeom>
          <a:solidFill>
            <a:srgbClr val="FFFF00"/>
          </a:solidFill>
          <a:ln w="38100">
            <a:solidFill>
              <a:srgbClr val="0033CC"/>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"Кругом!"</a:t>
            </a:r>
            <a:endParaRPr kumimoji="0" lang="ru-RU"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2049" name="Рисунок 2" descr="Кругом!">
            <a:hlinkClick r:id="rId2"/>
          </p:cNvPr>
          <p:cNvPicPr>
            <a:picLocks noChangeAspect="1" noChangeArrowheads="1"/>
          </p:cNvPicPr>
          <p:nvPr/>
        </p:nvPicPr>
        <p:blipFill>
          <a:blip r:embed="rId3"/>
          <a:srcRect/>
          <a:stretch>
            <a:fillRect/>
          </a:stretch>
        </p:blipFill>
        <p:spPr bwMode="auto">
          <a:xfrm>
            <a:off x="214282" y="2786058"/>
            <a:ext cx="1619250" cy="1905000"/>
          </a:xfrm>
          <a:prstGeom prst="rect">
            <a:avLst/>
          </a:prstGeom>
          <a:noFill/>
        </p:spPr>
      </p:pic>
      <p:sp>
        <p:nvSpPr>
          <p:cNvPr id="2051" name="Rectangle 3">
            <a:hlinkClick r:id="rId2"/>
          </p:cNvPr>
          <p:cNvSpPr>
            <a:spLocks noChangeArrowheads="1"/>
          </p:cNvSpPr>
          <p:nvPr/>
        </p:nvSpPr>
        <p:spPr bwMode="auto">
          <a:xfrm>
            <a:off x="2071670" y="357166"/>
            <a:ext cx="6929486" cy="6340197"/>
          </a:xfrm>
          <a:prstGeom prst="rect">
            <a:avLst/>
          </a:prstGeom>
          <a:solidFill>
            <a:schemeClr val="tx2">
              <a:lumMod val="40000"/>
              <a:lumOff val="60000"/>
            </a:schemeClr>
          </a:solidFill>
          <a:ln w="76200">
            <a:solidFill>
              <a:srgbClr val="FF0000"/>
            </a:solidFill>
            <a:prstDash val="sysDash"/>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Возможно, тебе приходилось смотреть какой-нибудь фильм о смерче. Но знаешь ли ты, что сам можешь сделать смерч? Попробуй выполнить этот опыт, и узнаешь, как.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Реквизит</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пустые чистые пластиковые бутылки по 2 литра </a:t>
            </a:r>
            <a:endParaRPr kumimoji="0" lang="ru-RU" sz="1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Водопроводная вода </a:t>
            </a:r>
            <a:endParaRPr kumimoji="0" lang="ru-RU" sz="1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Металлическая шайба диаметром 2.5 см </a:t>
            </a:r>
            <a:endParaRPr kumimoji="0" lang="ru-RU" sz="1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Клейкая лента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Подготовка</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Наполни одну бутылку на 2л водой.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Положи шайбу сверху на горлышко бутылки.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Переверни вторую бутылку кверху дном, и приставь ее к шайбе сверху.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Примотай друг к другу клейкой лентой обе бутылки и шайбу.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Намотай ленту в несколько слоев, чтобы быть уверенным, что вода не будет протекать, когда ты перевернешь бутылки.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Начинаем научное волшебство!</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Объяви зрителям, что сейчас ты у них на глазах вызовешь смерч.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Переверни бутылки, так, чтобы бутылка с водой оказалась сверху.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Поставь бутылки на стол. Из верхней в нижнюю бутылку начнет литься небольшое количество воды. Скажи зрителям: </a:t>
            </a:r>
            <a:r>
              <a:rPr kumimoji="0" lang="ru-RU" sz="1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Я забыл одну очень важную вещь </a:t>
            </a:r>
            <a:r>
              <a:rPr kumimoji="0" lang="ru-RU" sz="1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ветер. Любому смерчу, чтобы начаться, нужен ветер</a:t>
            </a:r>
            <a:r>
              <a:rPr kumimoji="0" lang="ru-RU" sz="1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Изобрази звук ветра. Крепко возьмись за бутылки и начни быстро вращать их по небольшой окружности, не переворачивая. Увидишь, что произойдет.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Результат</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Вода в бутылке начинает переливаться из верхней бутылки в нижнюю, закручиваясь по спирали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Объяснение</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 этом опыте ты наблюдаешь действие двух сил. (</a:t>
            </a:r>
            <a:r>
              <a:rPr kumimoji="0" lang="ru-RU"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Сила </a:t>
            </a:r>
            <a:r>
              <a:rPr kumimoji="0" lang="ru-RU" sz="1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это то, что способно </a:t>
            </a:r>
            <a:r>
              <a:rPr kumimoji="0" lang="ru-RU"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изменить форму </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или движение предмета.) Одна из этих сил - сила притяжения, действующая на все объекты. Сила притяжения заставляет любой объект, в том числе и воду, падать на Землю. Благодаря ей вода льется из верхней бутылки в нижнюю. Но для возникновения смерча одной гравитации недостаточно.</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Необходимой для этого силой обладает также воздух в нижней бутылке. Когда ты только переворачиваешь бутылки, вода начинает течь в нижнюю бутылку, но </a:t>
            </a:r>
            <a:r>
              <a:rPr kumimoji="0" lang="ru-RU" sz="10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затем перестает</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Сила, или давление воздуха в нижней бутылке, препятствует потоку воды. Когда ты начинаешь вращать бутылки, возникает маленький смерч. И середине водного смерча имеется пустое место. Эта </a:t>
            </a:r>
            <a:r>
              <a:rPr kumimoji="0" lang="ru-RU" sz="1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дырка</a:t>
            </a:r>
            <a:r>
              <a:rPr kumimoji="0" lang="ru-RU" sz="1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проходит от верха водяного столба до отверстия между бутылками. Благодаря ей воздух из нижней бутылки может перемещаться в верхнюю одновре</a:t>
            </a:r>
            <a:r>
              <a:rPr kumimoji="0" lang="ru-RU" sz="1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менно с движением воды в обратном направлении.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 мере того как воздух утекает из нижней бутылки в верхнюю, давление в них выравни</a:t>
            </a:r>
            <a:r>
              <a:rPr kumimoji="0" lang="ru-RU" sz="1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вается. Теперь на воду действует только сила тяжести. Вода, находящаяся в верхней бутылке, обладает </a:t>
            </a:r>
            <a:r>
              <a:rPr kumimoji="0" lang="ru-RU"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потенциальной энергией.</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Это тип энергии, который накапливается для использования в будущем. Вращение бутылок заставляет воду двигаться, и ее энергия становится кинетической. </a:t>
            </a:r>
            <a:r>
              <a:rPr kumimoji="0" lang="ru-RU" sz="1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Кинетическая энергия </a:t>
            </a:r>
            <a:r>
              <a:rPr kumimoji="0" lang="ru-RU" sz="1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та, которая исполь</a:t>
            </a:r>
            <a:r>
              <a:rPr kumimoji="0" lang="ru-RU" sz="1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зуется в данный момент. Вода, двигаясь по спирали вниз из верхней бутылки в нижнюю, изменяет свою энергию из потенциальной в кинетическую. Такое движение помогает создать эффект торнадо.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800" b="0" i="0" u="none" strike="noStrike" cap="none" normalizeH="0" baseline="0" dirty="0" smtClean="0">
                <a:ln>
                  <a:noFill/>
                </a:ln>
                <a:solidFill>
                  <a:schemeClr val="tx1"/>
                </a:solidFill>
                <a:effectLst/>
                <a:latin typeface="Calibri"/>
                <a:ea typeface="Times New Roman" pitchFamily="18" charset="0"/>
                <a:cs typeface="Arial" pitchFamily="34" charset="0"/>
              </a:rPr>
              <a:t> </a:t>
            </a: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spd="slow">
    <p:circl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4286248" y="357166"/>
          <a:ext cx="2857520" cy="457202"/>
        </p:xfrm>
        <a:graphic>
          <a:graphicData uri="http://schemas.openxmlformats.org/drawingml/2006/table">
            <a:tbl>
              <a:tblPr/>
              <a:tblGrid>
                <a:gridCol w="2857520"/>
              </a:tblGrid>
              <a:tr h="457202">
                <a:tc>
                  <a:txBody>
                    <a:bodyPr/>
                    <a:lstStyle/>
                    <a:p>
                      <a:pPr>
                        <a:lnSpc>
                          <a:spcPts val="1200"/>
                        </a:lnSpc>
                        <a:spcBef>
                          <a:spcPts val="225"/>
                        </a:spcBef>
                        <a:spcAft>
                          <a:spcPts val="225"/>
                        </a:spcAft>
                      </a:pPr>
                      <a:r>
                        <a:rPr lang="ru-RU" sz="2000" b="1" u="none" strike="noStrike" cap="all" dirty="0">
                          <a:solidFill>
                            <a:srgbClr val="4B6B94"/>
                          </a:solidFill>
                          <a:latin typeface="Arial"/>
                          <a:ea typeface="Times New Roman"/>
                          <a:cs typeface="Times New Roman"/>
                          <a:hlinkClick r:id="rId2"/>
                        </a:rPr>
                        <a:t>Бумажная рыбка</a:t>
                      </a:r>
                      <a:r>
                        <a:rPr lang="ru-RU" sz="2000" b="1" cap="all" dirty="0">
                          <a:solidFill>
                            <a:srgbClr val="3B5576"/>
                          </a:solidFill>
                          <a:latin typeface="Arial"/>
                          <a:ea typeface="Times New Roman"/>
                          <a:cs typeface="Times New Roman"/>
                        </a:rPr>
                        <a:t> </a:t>
                      </a:r>
                      <a:endParaRPr lang="ru-RU" sz="2000" dirty="0">
                        <a:latin typeface="Calibri"/>
                        <a:ea typeface="Calibri"/>
                        <a:cs typeface="Times New Roman"/>
                      </a:endParaRPr>
                    </a:p>
                  </a:txBody>
                  <a:tcPr marL="9525" marR="9525" marT="9525" marB="9525" anchor="ctr">
                    <a:lnL>
                      <a:noFill/>
                    </a:lnL>
                    <a:lnR>
                      <a:noFill/>
                    </a:lnR>
                    <a:lnT>
                      <a:noFill/>
                    </a:lnT>
                    <a:lnB w="12700" cap="flat" cmpd="sng" algn="ctr">
                      <a:solidFill>
                        <a:srgbClr val="3B5576"/>
                      </a:solidFill>
                      <a:prstDash val="solid"/>
                      <a:round/>
                      <a:headEnd type="none" w="med" len="med"/>
                      <a:tailEnd type="none" w="med" len="med"/>
                    </a:lnB>
                  </a:tcPr>
                </a:tc>
              </a:tr>
            </a:tbl>
          </a:graphicData>
        </a:graphic>
      </p:graphicFrame>
      <p:graphicFrame>
        <p:nvGraphicFramePr>
          <p:cNvPr id="3" name="Таблица 2"/>
          <p:cNvGraphicFramePr>
            <a:graphicFrameLocks noGrp="1"/>
          </p:cNvGraphicFramePr>
          <p:nvPr/>
        </p:nvGraphicFramePr>
        <p:xfrm>
          <a:off x="2500298" y="1000108"/>
          <a:ext cx="6096000" cy="4680966"/>
        </p:xfrm>
        <a:graphic>
          <a:graphicData uri="http://schemas.openxmlformats.org/drawingml/2006/table">
            <a:tbl>
              <a:tblPr/>
              <a:tblGrid>
                <a:gridCol w="6096000"/>
              </a:tblGrid>
              <a:tr h="0">
                <a:tc>
                  <a:txBody>
                    <a:bodyPr/>
                    <a:lstStyle/>
                    <a:p>
                      <a:pPr>
                        <a:lnSpc>
                          <a:spcPct val="115000"/>
                        </a:lnSpc>
                        <a:spcAft>
                          <a:spcPts val="1000"/>
                        </a:spcAft>
                      </a:pPr>
                      <a:r>
                        <a:rPr lang="ru-RU" sz="1400" dirty="0" err="1">
                          <a:solidFill>
                            <a:srgbClr val="000000"/>
                          </a:solidFill>
                          <a:latin typeface="Arial"/>
                          <a:ea typeface="Times New Roman"/>
                          <a:cs typeface="Times New Roman"/>
                        </a:rPr>
                        <a:t>Вырежь</a:t>
                      </a:r>
                      <a:r>
                        <a:rPr lang="ru-RU" sz="1400" dirty="0">
                          <a:solidFill>
                            <a:srgbClr val="000000"/>
                          </a:solidFill>
                          <a:latin typeface="Arial"/>
                          <a:ea typeface="Times New Roman"/>
                          <a:cs typeface="Times New Roman"/>
                        </a:rPr>
                        <a:t> из плотной бумаги рыбку. На нашем рисунке она показана в натуральную величину. В середине у рыбки круглое отверстие А, которое соединено с хвостом узким каналом АБ. Налей в таз воды и положи рыбку на воду так, чтобы нижняя сторона ее вся была смочена, а верхняя осталась совершенно сухой.</a:t>
                      </a:r>
                      <a:br>
                        <a:rPr lang="ru-RU" sz="1400" dirty="0">
                          <a:solidFill>
                            <a:srgbClr val="000000"/>
                          </a:solidFill>
                          <a:latin typeface="Arial"/>
                          <a:ea typeface="Times New Roman"/>
                          <a:cs typeface="Times New Roman"/>
                        </a:rPr>
                      </a:br>
                      <a:r>
                        <a:rPr lang="ru-RU" sz="1400" dirty="0">
                          <a:solidFill>
                            <a:srgbClr val="000000"/>
                          </a:solidFill>
                          <a:latin typeface="Arial"/>
                          <a:ea typeface="Times New Roman"/>
                          <a:cs typeface="Times New Roman"/>
                        </a:rPr>
                        <a:t>Это удобно сделать с помощью вилки. Положив рыбку на вилку, осторожно опусти ее в воду. Рыбка поплывет, а вилку утопи поглубже и вытащи.</a:t>
                      </a:r>
                      <a:br>
                        <a:rPr lang="ru-RU" sz="1400" dirty="0">
                          <a:solidFill>
                            <a:srgbClr val="000000"/>
                          </a:solidFill>
                          <a:latin typeface="Arial"/>
                          <a:ea typeface="Times New Roman"/>
                          <a:cs typeface="Times New Roman"/>
                        </a:rPr>
                      </a:br>
                      <a:r>
                        <a:rPr lang="ru-RU" sz="1400" dirty="0">
                          <a:solidFill>
                            <a:srgbClr val="000000"/>
                          </a:solidFill>
                          <a:latin typeface="Arial"/>
                          <a:ea typeface="Times New Roman"/>
                          <a:cs typeface="Times New Roman"/>
                        </a:rPr>
                        <a:t>Теперь нужно капнуть в отверстие А большую каплю масла. Лучше всего воспользоваться для этого масленкой от велосипеда или </a:t>
                      </a:r>
                      <a:r>
                        <a:rPr lang="ru-RU" sz="1400" dirty="0" smtClean="0">
                          <a:solidFill>
                            <a:srgbClr val="000000"/>
                          </a:solidFill>
                          <a:latin typeface="Arial"/>
                          <a:ea typeface="Times New Roman"/>
                          <a:cs typeface="Times New Roman"/>
                        </a:rPr>
                        <a:t>швейной </a:t>
                      </a:r>
                      <a:r>
                        <a:rPr lang="ru-RU" sz="1400" dirty="0">
                          <a:solidFill>
                            <a:srgbClr val="000000"/>
                          </a:solidFill>
                          <a:latin typeface="Arial"/>
                          <a:ea typeface="Times New Roman"/>
                          <a:cs typeface="Times New Roman"/>
                        </a:rPr>
                        <a:t>машины. Если масленки нет, можно капать с помощью соломинки. Обрезок соломинки, не имеющий «суставов», опусти одним концом в масло на 2—3 мм. Потом верхний конец прикрой пальцем и перенеси соломинку к рыбке. Держа нижний конец точно над отверстием А, отпусти палец. Масло вытечет прямо в отверстие.</a:t>
                      </a:r>
                      <a:br>
                        <a:rPr lang="ru-RU" sz="1400" dirty="0">
                          <a:solidFill>
                            <a:srgbClr val="000000"/>
                          </a:solidFill>
                          <a:latin typeface="Arial"/>
                          <a:ea typeface="Times New Roman"/>
                          <a:cs typeface="Times New Roman"/>
                        </a:rPr>
                      </a:br>
                      <a:r>
                        <a:rPr lang="ru-RU" sz="1400" dirty="0">
                          <a:solidFill>
                            <a:srgbClr val="000000"/>
                          </a:solidFill>
                          <a:latin typeface="Arial"/>
                          <a:ea typeface="Times New Roman"/>
                          <a:cs typeface="Times New Roman"/>
                        </a:rPr>
                        <a:t>Стремясь разлиться по поверхности воды, масло потечет по каналу АБ. Растекаться в другие стороны ему не даст рыбка. Как ты думаешь, что сделает рыбка под действием масла, вытекающего назад?</a:t>
                      </a:r>
                      <a:br>
                        <a:rPr lang="ru-RU" sz="1400" dirty="0">
                          <a:solidFill>
                            <a:srgbClr val="000000"/>
                          </a:solidFill>
                          <a:latin typeface="Arial"/>
                          <a:ea typeface="Times New Roman"/>
                          <a:cs typeface="Times New Roman"/>
                        </a:rPr>
                      </a:br>
                      <a:r>
                        <a:rPr lang="ru-RU" sz="1400" b="1" u="sng" dirty="0" smtClean="0">
                          <a:solidFill>
                            <a:srgbClr val="000000"/>
                          </a:solidFill>
                          <a:latin typeface="Arial"/>
                          <a:ea typeface="Times New Roman"/>
                          <a:cs typeface="Times New Roman"/>
                        </a:rPr>
                        <a:t>ЯСНО: ОНА ПОПЛЫВЕТ ВПЕРЕД</a:t>
                      </a:r>
                      <a:r>
                        <a:rPr lang="ru-RU" sz="800" b="1" u="sng" dirty="0" smtClean="0">
                          <a:solidFill>
                            <a:srgbClr val="000000"/>
                          </a:solidFill>
                          <a:latin typeface="Arial"/>
                          <a:ea typeface="Times New Roman"/>
                          <a:cs typeface="Times New Roman"/>
                        </a:rPr>
                        <a:t>. </a:t>
                      </a:r>
                      <a:endParaRPr lang="ru-RU" sz="1100" b="1" u="sng" dirty="0">
                        <a:latin typeface="Calibri"/>
                        <a:ea typeface="Calibri"/>
                        <a:cs typeface="Times New Roman"/>
                      </a:endParaRPr>
                    </a:p>
                  </a:txBody>
                  <a:tcPr marL="47625" marR="47625" marT="9525" marB="9525">
                    <a:lnL>
                      <a:noFill/>
                    </a:lnL>
                    <a:lnR>
                      <a:noFill/>
                    </a:lnR>
                    <a:lnT>
                      <a:noFill/>
                    </a:lnT>
                    <a:lnB>
                      <a:noFill/>
                    </a:lnB>
                  </a:tcPr>
                </a:tc>
              </a:tr>
            </a:tbl>
          </a:graphicData>
        </a:graphic>
      </p:graphicFrame>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pic>
        <p:nvPicPr>
          <p:cNvPr id="2049" name="Рисунок 2" descr="БУМАЖНАЯ РЫБКА"/>
          <p:cNvPicPr>
            <a:picLocks noChangeAspect="1" noChangeArrowheads="1"/>
          </p:cNvPicPr>
          <p:nvPr/>
        </p:nvPicPr>
        <p:blipFill>
          <a:blip r:embed="rId3"/>
          <a:srcRect/>
          <a:stretch>
            <a:fillRect/>
          </a:stretch>
        </p:blipFill>
        <p:spPr bwMode="auto">
          <a:xfrm>
            <a:off x="500034" y="1785926"/>
            <a:ext cx="1504950" cy="1819275"/>
          </a:xfrm>
          <a:prstGeom prst="rect">
            <a:avLst/>
          </a:prstGeom>
          <a:noFill/>
        </p:spPr>
      </p:pic>
    </p:spTree>
  </p:cSld>
  <p:clrMapOvr>
    <a:masterClrMapping/>
  </p:clrMapOvr>
  <p:transition spd="slow">
    <p:pull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571440" y="714356"/>
            <a:ext cx="792965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Arial" pitchFamily="34" charset="0"/>
                <a:ea typeface="Times New Roman" pitchFamily="18" charset="0"/>
              </a:rPr>
              <a:t>Если банку с водой перевернуть вверх дном, что произойдет?</a:t>
            </a:r>
            <a:br>
              <a:rPr kumimoji="0" lang="ru-RU" b="0" i="0" u="none" strike="noStrike" cap="none" normalizeH="0" baseline="0" dirty="0" smtClean="0">
                <a:ln>
                  <a:noFill/>
                </a:ln>
                <a:solidFill>
                  <a:srgbClr val="000000"/>
                </a:solidFill>
                <a:effectLst/>
                <a:latin typeface="Arial" pitchFamily="34" charset="0"/>
                <a:ea typeface="Times New Roman" pitchFamily="18" charset="0"/>
              </a:rPr>
            </a:br>
            <a:endParaRPr kumimoji="0" lang="ru-RU" b="0" i="0" u="none" strike="noStrike" cap="none" normalizeH="0" baseline="0" dirty="0" smtClean="0">
              <a:ln>
                <a:noFill/>
              </a:ln>
              <a:solidFill>
                <a:schemeClr val="tx1"/>
              </a:solidFill>
              <a:effectLst/>
              <a:latin typeface="Arial" pitchFamily="34" charset="0"/>
            </a:endParaRPr>
          </a:p>
        </p:txBody>
      </p:sp>
      <p:pic>
        <p:nvPicPr>
          <p:cNvPr id="2049" name="Рисунок 2" descr="http://www.afizika.ru/pic_opimg/pic015.gif"/>
          <p:cNvPicPr>
            <a:picLocks noChangeAspect="1" noChangeArrowheads="1"/>
          </p:cNvPicPr>
          <p:nvPr/>
        </p:nvPicPr>
        <p:blipFill>
          <a:blip r:embed="rId2"/>
          <a:srcRect/>
          <a:stretch>
            <a:fillRect/>
          </a:stretch>
        </p:blipFill>
        <p:spPr bwMode="auto">
          <a:xfrm>
            <a:off x="500034" y="2071678"/>
            <a:ext cx="2928958" cy="3286148"/>
          </a:xfrm>
          <a:prstGeom prst="rect">
            <a:avLst/>
          </a:prstGeom>
          <a:noFill/>
        </p:spPr>
      </p:pic>
      <p:sp>
        <p:nvSpPr>
          <p:cNvPr id="2051" name="Rectangle 3"/>
          <p:cNvSpPr>
            <a:spLocks noChangeArrowheads="1"/>
          </p:cNvSpPr>
          <p:nvPr/>
        </p:nvSpPr>
        <p:spPr bwMode="auto">
          <a:xfrm>
            <a:off x="3929058" y="1714488"/>
            <a:ext cx="4286280" cy="4462760"/>
          </a:xfrm>
          <a:prstGeom prst="rect">
            <a:avLst/>
          </a:prstGeom>
          <a:solidFill>
            <a:srgbClr val="FFFF00"/>
          </a:solidFill>
          <a:ln w="57150">
            <a:solidFill>
              <a:srgbClr val="FF0000"/>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Arial" pitchFamily="34" charset="0"/>
                <a:ea typeface="Times New Roman" pitchFamily="18" charset="0"/>
              </a:rPr>
              <a:t>ТУТ И ОПЫТА НИКАКОГО НЕ НАДО: ЯСНО, ЧТО ВОДА МОМЕНТАЛЬНО ВЫЛЬЕТСЯ.</a:t>
            </a:r>
            <a:br>
              <a:rPr kumimoji="0" lang="ru-RU" sz="1400" b="1" i="0" u="none" strike="noStrike" cap="none" normalizeH="0" baseline="0" dirty="0" smtClean="0">
                <a:ln>
                  <a:noFill/>
                </a:ln>
                <a:solidFill>
                  <a:srgbClr val="000000"/>
                </a:solidFill>
                <a:effectLst/>
                <a:latin typeface="Arial" pitchFamily="34" charset="0"/>
                <a:ea typeface="Times New Roman" pitchFamily="18" charset="0"/>
              </a:rPr>
            </a:br>
            <a:r>
              <a:rPr kumimoji="0" lang="ru-RU" sz="1400" b="1" i="0" u="none" strike="noStrike" cap="none" normalizeH="0" baseline="0" dirty="0" smtClean="0">
                <a:ln>
                  <a:noFill/>
                </a:ln>
                <a:solidFill>
                  <a:srgbClr val="000000"/>
                </a:solidFill>
                <a:effectLst/>
                <a:latin typeface="Arial" pitchFamily="34" charset="0"/>
                <a:ea typeface="Times New Roman" pitchFamily="18" charset="0"/>
              </a:rPr>
              <a:t>НУ А НЕЛЬЗЯ ЛИ ВСЕ-ТАКИ ПЕРЕВЕРНУТЬ ОТКРЫТУЮ БАНКУ ТАК, ЧТОБЫ ВОДА НЕ ВЫЛИВАЛАСЬ?</a:t>
            </a:r>
            <a:br>
              <a:rPr kumimoji="0" lang="ru-RU" sz="1400" b="1" i="0" u="none" strike="noStrike" cap="none" normalizeH="0" baseline="0" dirty="0" smtClean="0">
                <a:ln>
                  <a:noFill/>
                </a:ln>
                <a:solidFill>
                  <a:srgbClr val="000000"/>
                </a:solidFill>
                <a:effectLst/>
                <a:latin typeface="Arial" pitchFamily="34" charset="0"/>
                <a:ea typeface="Times New Roman" pitchFamily="18" charset="0"/>
              </a:rPr>
            </a:br>
            <a:r>
              <a:rPr kumimoji="0" lang="ru-RU" sz="1400" b="1" i="0" u="none" strike="noStrike" cap="none" normalizeH="0" baseline="0" dirty="0" smtClean="0">
                <a:ln>
                  <a:noFill/>
                </a:ln>
                <a:solidFill>
                  <a:srgbClr val="000000"/>
                </a:solidFill>
                <a:effectLst/>
                <a:latin typeface="Arial" pitchFamily="34" charset="0"/>
                <a:ea typeface="Times New Roman" pitchFamily="18" charset="0"/>
              </a:rPr>
              <a:t>ДАВАЙ ПОПРОБУЕМ. ТОЛЬКО НЕ В КОМНАТЕ, ВЫЙДЕМ ЛУЧШЕ ВО ДВОР. ДЛЯ НАШЕГО ОПЫТА НУЖНО МНОГО МЕСТА. ВЕДЬ МЫ НЕ ПРОСТО СТАНЕМ ПЕРЕВОРАЧИВАТЬ БАНКУ, А ПОСТАВИМ ЕЕ В ХОЗЯЙСТВЕННУЮ СЕТКУ, С КОТОРОЙ ХОДЯТ ЗА ПОКУПКАМИ.</a:t>
            </a:r>
            <a:br>
              <a:rPr kumimoji="0" lang="ru-RU" sz="1400" b="1" i="0" u="none" strike="noStrike" cap="none" normalizeH="0" baseline="0" dirty="0" smtClean="0">
                <a:ln>
                  <a:noFill/>
                </a:ln>
                <a:solidFill>
                  <a:srgbClr val="000000"/>
                </a:solidFill>
                <a:effectLst/>
                <a:latin typeface="Arial" pitchFamily="34" charset="0"/>
                <a:ea typeface="Times New Roman" pitchFamily="18" charset="0"/>
              </a:rPr>
            </a:br>
            <a:r>
              <a:rPr kumimoji="0" lang="ru-RU" sz="1400" b="1" i="0" u="none" strike="noStrike" cap="none" normalizeH="0" baseline="0" dirty="0" smtClean="0">
                <a:ln>
                  <a:noFill/>
                </a:ln>
                <a:solidFill>
                  <a:srgbClr val="000000"/>
                </a:solidFill>
                <a:effectLst/>
                <a:latin typeface="Arial" pitchFamily="34" charset="0"/>
                <a:ea typeface="Times New Roman" pitchFamily="18" charset="0"/>
              </a:rPr>
              <a:t>ПОСТЕПЕННО РАСКАЧАЙ БАНКУ В СЕТКЕ И — РАЗ! БАНКА ДЕЛАЕТ ПОЛНЫЙ ОБОРОТ... ВТОРОЙ... ТРЕТИЙ... ДЕСЯТЫЙ... И КАЖДЫЙ РАЗ ОНА ПЕРЕВОРАЧИВАЕТСЯ ДНОМ ВВЕРХ, А ГОРЛЫШКОМ КНИЗУ. НО НИ ОДНА КАПЛЯ ВОДЫ НЕ ВЫЛИВАЕТСЯ! ЧТО ЖЕ ПРОИЗОШЛО С ВОДОЙ?</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4000496" y="357166"/>
          <a:ext cx="4810116" cy="5888482"/>
        </p:xfrm>
        <a:graphic>
          <a:graphicData uri="http://schemas.openxmlformats.org/drawingml/2006/table">
            <a:tbl>
              <a:tblPr/>
              <a:tblGrid>
                <a:gridCol w="4810116"/>
              </a:tblGrid>
              <a:tr h="0">
                <a:tc>
                  <a:txBody>
                    <a:bodyPr/>
                    <a:lstStyle/>
                    <a:p>
                      <a:pPr>
                        <a:lnSpc>
                          <a:spcPct val="115000"/>
                        </a:lnSpc>
                        <a:spcBef>
                          <a:spcPts val="375"/>
                        </a:spcBef>
                        <a:spcAft>
                          <a:spcPts val="375"/>
                        </a:spcAft>
                      </a:pPr>
                      <a:r>
                        <a:rPr lang="ru-RU" sz="2000" b="1" dirty="0">
                          <a:solidFill>
                            <a:srgbClr val="666666"/>
                          </a:solidFill>
                          <a:latin typeface="Arial"/>
                          <a:ea typeface="Times New Roman"/>
                          <a:cs typeface="Times New Roman"/>
                        </a:rPr>
                        <a:t>Вода выливается вверх </a:t>
                      </a:r>
                      <a:endParaRPr lang="ru-RU" sz="2000" dirty="0">
                        <a:latin typeface="Calibri"/>
                        <a:ea typeface="Calibri"/>
                        <a:cs typeface="Times New Roman"/>
                      </a:endParaRPr>
                    </a:p>
                    <a:p>
                      <a:pPr>
                        <a:lnSpc>
                          <a:spcPct val="115000"/>
                        </a:lnSpc>
                        <a:spcAft>
                          <a:spcPts val="1000"/>
                        </a:spcAft>
                      </a:pPr>
                      <a:r>
                        <a:rPr lang="ru-RU" sz="1200" dirty="0">
                          <a:solidFill>
                            <a:srgbClr val="000000"/>
                          </a:solidFill>
                          <a:latin typeface="Arial"/>
                          <a:ea typeface="Times New Roman"/>
                          <a:cs typeface="Times New Roman"/>
                        </a:rPr>
                        <a:t>Теперь вместо стеклянной возьми жестяную банку от консервов. В ней легко пробивать дырки гвоздем. И если у тебя нет подходящей сетки, можешь пробить две дырки у верхнего края банки, пропустить в них концы веревки и завязать толстыми узлами, чтобы не вырвались. А за середину веревки вертеть.</a:t>
                      </a:r>
                      <a:br>
                        <a:rPr lang="ru-RU" sz="1200" dirty="0">
                          <a:solidFill>
                            <a:srgbClr val="000000"/>
                          </a:solidFill>
                          <a:latin typeface="Arial"/>
                          <a:ea typeface="Times New Roman"/>
                          <a:cs typeface="Times New Roman"/>
                        </a:rPr>
                      </a:br>
                      <a:r>
                        <a:rPr lang="ru-RU" sz="1200" dirty="0">
                          <a:solidFill>
                            <a:srgbClr val="000000"/>
                          </a:solidFill>
                          <a:latin typeface="Arial"/>
                          <a:ea typeface="Times New Roman"/>
                          <a:cs typeface="Times New Roman"/>
                        </a:rPr>
                        <a:t>И еще пробей в дне банки маленькую дырочку. Пробил? Наливай воды и раскручивай. Оборот... два... три... Из дырочки в дне бьет струя воды. Бьет вниз — это понятно. Бьет вбок... Это уже странно. Бьет вверх! Прямо вверх каждый раз, как банка, вращаясь, приближается к верхнему положению.</a:t>
                      </a:r>
                      <a:br>
                        <a:rPr lang="ru-RU" sz="1200" dirty="0">
                          <a:solidFill>
                            <a:srgbClr val="000000"/>
                          </a:solidFill>
                          <a:latin typeface="Arial"/>
                          <a:ea typeface="Times New Roman"/>
                          <a:cs typeface="Times New Roman"/>
                        </a:rPr>
                      </a:br>
                      <a:r>
                        <a:rPr lang="ru-RU" sz="1200" dirty="0">
                          <a:solidFill>
                            <a:srgbClr val="000000"/>
                          </a:solidFill>
                          <a:latin typeface="Arial"/>
                          <a:ea typeface="Times New Roman"/>
                          <a:cs typeface="Times New Roman"/>
                        </a:rPr>
                        <a:t>Отчего же из широкой, открытой горловины не выливается ни капли, а из маленькой дырочки в дне бьет фонтан?</a:t>
                      </a:r>
                      <a:br>
                        <a:rPr lang="ru-RU" sz="1200" dirty="0">
                          <a:solidFill>
                            <a:srgbClr val="000000"/>
                          </a:solidFill>
                          <a:latin typeface="Arial"/>
                          <a:ea typeface="Times New Roman"/>
                          <a:cs typeface="Times New Roman"/>
                        </a:rPr>
                      </a:br>
                      <a:r>
                        <a:rPr lang="ru-RU" sz="1200" dirty="0">
                          <a:solidFill>
                            <a:srgbClr val="000000"/>
                          </a:solidFill>
                          <a:latin typeface="Arial"/>
                          <a:ea typeface="Times New Roman"/>
                          <a:cs typeface="Times New Roman"/>
                        </a:rPr>
                        <a:t>Ты, верно, уже понимаешь, что все дело здесь во вращении. Ведь из неподвижной банки вода вверх не бьет.</a:t>
                      </a:r>
                      <a:br>
                        <a:rPr lang="ru-RU" sz="1200" dirty="0">
                          <a:solidFill>
                            <a:srgbClr val="000000"/>
                          </a:solidFill>
                          <a:latin typeface="Arial"/>
                          <a:ea typeface="Times New Roman"/>
                          <a:cs typeface="Times New Roman"/>
                        </a:rPr>
                      </a:br>
                      <a:r>
                        <a:rPr lang="ru-RU" sz="1200" b="1" i="1" u="sng" dirty="0">
                          <a:solidFill>
                            <a:srgbClr val="000000"/>
                          </a:solidFill>
                          <a:latin typeface="Arial"/>
                          <a:ea typeface="Times New Roman"/>
                          <a:cs typeface="Times New Roman"/>
                        </a:rPr>
                        <a:t>Но когда банка движется, вода движется вместе с ней. Движется по инерции. А ведь ты, конечно, уже заметил, что тела, движущиеся по инерции, сами по себе не сворачивают в сторону</a:t>
                      </a:r>
                      <a:r>
                        <a:rPr lang="ru-RU" sz="1200" dirty="0">
                          <a:solidFill>
                            <a:srgbClr val="000000"/>
                          </a:solidFill>
                          <a:latin typeface="Arial"/>
                          <a:ea typeface="Times New Roman"/>
                          <a:cs typeface="Times New Roman"/>
                        </a:rPr>
                        <a:t>. Вратарю, например, пришлось потрудиться, чтобы мяч отклонился. Веревка, которая удерживает банку, порядком тянет твою руку.</a:t>
                      </a:r>
                      <a:br>
                        <a:rPr lang="ru-RU" sz="1200" dirty="0">
                          <a:solidFill>
                            <a:srgbClr val="000000"/>
                          </a:solidFill>
                          <a:latin typeface="Arial"/>
                          <a:ea typeface="Times New Roman"/>
                          <a:cs typeface="Times New Roman"/>
                        </a:rPr>
                      </a:br>
                      <a:r>
                        <a:rPr lang="ru-RU" sz="1200" dirty="0">
                          <a:solidFill>
                            <a:srgbClr val="000000"/>
                          </a:solidFill>
                          <a:latin typeface="Arial"/>
                          <a:ea typeface="Times New Roman"/>
                          <a:cs typeface="Times New Roman"/>
                        </a:rPr>
                        <a:t>Банка стремится лететь прямо, лететь по инерции. А веревка не пускает, заворачивает по кругу. Банка сопротивляется, натягивает веревку.</a:t>
                      </a:r>
                      <a:br>
                        <a:rPr lang="ru-RU" sz="1200" dirty="0">
                          <a:solidFill>
                            <a:srgbClr val="000000"/>
                          </a:solidFill>
                          <a:latin typeface="Arial"/>
                          <a:ea typeface="Times New Roman"/>
                          <a:cs typeface="Times New Roman"/>
                        </a:rPr>
                      </a:br>
                      <a:r>
                        <a:rPr lang="ru-RU" sz="1200" dirty="0">
                          <a:solidFill>
                            <a:srgbClr val="000000"/>
                          </a:solidFill>
                          <a:latin typeface="Arial"/>
                          <a:ea typeface="Times New Roman"/>
                          <a:cs typeface="Times New Roman"/>
                        </a:rPr>
                        <a:t>Вода в банке тоже стремится двигаться по инерции прямо. Но банка не пускает, заворачивает по кругу. Вода сопротивляется, давит на дно. И если в дне дырочка, из нее бьет фонтан.</a:t>
                      </a:r>
                      <a:endParaRPr lang="ru-RU" sz="1200" dirty="0">
                        <a:latin typeface="Calibri"/>
                        <a:ea typeface="Calibri"/>
                        <a:cs typeface="Times New Roman"/>
                      </a:endParaRPr>
                    </a:p>
                  </a:txBody>
                  <a:tcPr marL="47625" marR="47625" marT="9525" marB="9525">
                    <a:lnL>
                      <a:noFill/>
                    </a:lnL>
                    <a:lnR>
                      <a:noFill/>
                    </a:lnR>
                    <a:lnT>
                      <a:noFill/>
                    </a:lnT>
                    <a:lnB>
                      <a:noFill/>
                    </a:lnB>
                  </a:tcPr>
                </a:tc>
              </a:tr>
            </a:tbl>
          </a:graphicData>
        </a:graphic>
      </p:graphicFrame>
      <p:pic>
        <p:nvPicPr>
          <p:cNvPr id="2049" name="Рисунок 2" descr="Вода выливается вверх"/>
          <p:cNvPicPr>
            <a:picLocks noChangeAspect="1" noChangeArrowheads="1"/>
          </p:cNvPicPr>
          <p:nvPr/>
        </p:nvPicPr>
        <p:blipFill>
          <a:blip r:embed="rId2"/>
          <a:srcRect/>
          <a:stretch>
            <a:fillRect/>
          </a:stretch>
        </p:blipFill>
        <p:spPr bwMode="auto">
          <a:xfrm>
            <a:off x="428596" y="714356"/>
            <a:ext cx="2857520" cy="4429156"/>
          </a:xfrm>
          <a:prstGeom prst="rect">
            <a:avLst/>
          </a:prstGeom>
          <a:noFill/>
        </p:spPr>
      </p:pic>
    </p:spTree>
  </p:cSld>
  <p:clrMapOvr>
    <a:masterClrMapping/>
  </p:clrMapOvr>
  <p:transition spd="slow">
    <p:zoom dir="in"/>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4572000" y="285728"/>
          <a:ext cx="3715716" cy="6205866"/>
        </p:xfrm>
        <a:graphic>
          <a:graphicData uri="http://schemas.openxmlformats.org/drawingml/2006/table">
            <a:tbl>
              <a:tblPr/>
              <a:tblGrid>
                <a:gridCol w="3428236"/>
                <a:gridCol w="143740"/>
                <a:gridCol w="143740"/>
              </a:tblGrid>
              <a:tr h="71438">
                <a:tc>
                  <a:txBody>
                    <a:bodyPr/>
                    <a:lstStyle/>
                    <a:p>
                      <a:endParaRPr lang="ru-RU" sz="800" dirty="0"/>
                    </a:p>
                  </a:txBody>
                  <a:tcPr marL="0" marR="0" marT="0" marB="0">
                    <a:lnL>
                      <a:noFill/>
                    </a:lnL>
                    <a:lnR>
                      <a:noFill/>
                    </a:lnR>
                    <a:lnT>
                      <a:noFill/>
                    </a:lnT>
                    <a:lnB w="28575" cap="flat" cmpd="sng" algn="ctr">
                      <a:solidFill>
                        <a:srgbClr val="FFFFFF"/>
                      </a:solidFill>
                      <a:prstDash val="solid"/>
                      <a:round/>
                      <a:headEnd type="none" w="med" len="med"/>
                      <a:tailEnd type="none" w="med" len="med"/>
                    </a:lnB>
                  </a:tcPr>
                </a:tc>
                <a:tc>
                  <a:txBody>
                    <a:bodyPr/>
                    <a:lstStyle/>
                    <a:p>
                      <a:endParaRPr lang="ru-RU" sz="800"/>
                    </a:p>
                  </a:txBody>
                  <a:tcPr marL="41207" marR="41207" marT="20603" marB="20603">
                    <a:lnL>
                      <a:noFill/>
                    </a:lnL>
                    <a:lnB w="28575" cap="flat" cmpd="sng" algn="ctr">
                      <a:solidFill>
                        <a:srgbClr val="FFFFFF"/>
                      </a:solidFill>
                      <a:prstDash val="solid"/>
                      <a:round/>
                      <a:headEnd type="none" w="med" len="med"/>
                      <a:tailEnd type="none" w="med" len="med"/>
                    </a:lnB>
                  </a:tcPr>
                </a:tc>
                <a:tc>
                  <a:txBody>
                    <a:bodyPr/>
                    <a:lstStyle/>
                    <a:p>
                      <a:endParaRPr lang="ru-RU" sz="800"/>
                    </a:p>
                  </a:txBody>
                  <a:tcPr marL="41207" marR="41207" marT="20603" marB="20603">
                    <a:lnB w="28575" cap="flat" cmpd="sng" algn="ctr">
                      <a:solidFill>
                        <a:srgbClr val="FFFFFF"/>
                      </a:solidFill>
                      <a:prstDash val="solid"/>
                      <a:round/>
                      <a:headEnd type="none" w="med" len="med"/>
                      <a:tailEnd type="none" w="med" len="med"/>
                    </a:lnB>
                  </a:tcPr>
                </a:tc>
              </a:tr>
              <a:tr h="149374">
                <a:tc gridSpan="3">
                  <a:txBody>
                    <a:bodyPr/>
                    <a:lstStyle/>
                    <a:p>
                      <a:endParaRPr lang="ru-RU" sz="800"/>
                    </a:p>
                  </a:txBody>
                  <a:tcPr marL="12877" marR="12877" marT="12877" marB="12877">
                    <a:lnL>
                      <a:noFill/>
                    </a:lnL>
                    <a:lnR>
                      <a:noFill/>
                    </a:lnR>
                    <a:lnT w="28575" cap="flat" cmpd="sng" algn="ctr">
                      <a:solidFill>
                        <a:srgbClr val="FFFFFF"/>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r>
              <a:tr h="3626180">
                <a:tc>
                  <a:txBody>
                    <a:bodyPr/>
                    <a:lstStyle/>
                    <a:p>
                      <a:r>
                        <a:rPr lang="ru-RU" sz="1200" b="1" dirty="0" smtClean="0"/>
                        <a:t>Она делается из пустой консервной банки. И инструменты нужны самые простые — молоток да небольшой гвоздь.</a:t>
                      </a:r>
                      <a:br>
                        <a:rPr lang="ru-RU" sz="1200" b="1" dirty="0" smtClean="0"/>
                      </a:br>
                      <a:r>
                        <a:rPr lang="ru-RU" sz="1200" b="1" dirty="0" smtClean="0"/>
                        <a:t>В боковой стенке банки, у самого дна, пробей гвоздем дырку. Потом, оставив гвоздь в дырке, отогни его в сторону. Нужно, чтобы дырка получилась косая и струя из нее била вбок.</a:t>
                      </a:r>
                      <a:br>
                        <a:rPr lang="ru-RU" sz="1200" b="1" dirty="0" smtClean="0"/>
                      </a:br>
                      <a:r>
                        <a:rPr lang="ru-RU" sz="1200" b="1" dirty="0" smtClean="0"/>
                        <a:t>На другой стороне банки этим же гвоздем пробей вторую дырку, как раз напротив первой. И тоже отогни гвоздь в сторону, чтобы дырка была косая. Только посмотри сначала, в какую сторону отгибать. Если ты в первый раз вправо отгибал, то и теперь отогни вправо. Так и на картинке у нас нарисовано.</a:t>
                      </a:r>
                      <a:br>
                        <a:rPr lang="ru-RU" sz="1200" b="1" dirty="0" smtClean="0"/>
                      </a:br>
                      <a:r>
                        <a:rPr lang="ru-RU" sz="1200" b="1" dirty="0" smtClean="0"/>
                        <a:t>В верхней части банки пробей еще две дырки, тоже одну против другой. Только здесь гвоздь отгибать не надо. Эти дырки могут быть прямые. В них продень концы длинной нитки и завяжи их. Вот и готов прибор для наших опытов. Захвати с собой ведерко воды и ступай во двор.</a:t>
                      </a:r>
                      <a:br>
                        <a:rPr lang="ru-RU" sz="1200" b="1" dirty="0" smtClean="0"/>
                      </a:br>
                      <a:r>
                        <a:rPr lang="ru-RU" sz="1200" b="1" dirty="0" smtClean="0"/>
                        <a:t>Наполни банку водой и подними ее за нитку. Вода польется из нижних отверстий двумя косыми струйками. Конечно, эти струйки куда слабее, чем струя пламени, бьющая из сопла ракеты. Но и они окажут свое действие. Струйки бьют в одну сторону — банка закрутится в другую.</a:t>
                      </a:r>
                      <a:br>
                        <a:rPr lang="ru-RU" sz="1200" b="1" dirty="0" smtClean="0"/>
                      </a:br>
                      <a:r>
                        <a:rPr lang="ru-RU" sz="1200" b="1" dirty="0" smtClean="0"/>
                        <a:t>От этих опытов на дворе образуется лужа. И сам ты, наверное, тоже намокнешь. Ну да ничего! Зато теперь ты знаешь, почему летит ракета!</a:t>
                      </a:r>
                    </a:p>
                    <a:p>
                      <a:pPr algn="l"/>
                      <a:r>
                        <a:rPr lang="ru-RU" sz="1200" b="1" dirty="0" smtClean="0"/>
                        <a:t>  </a:t>
                      </a:r>
                      <a:endParaRPr lang="ru-RU" sz="1200" b="1" dirty="0"/>
                    </a:p>
                  </a:txBody>
                  <a:tcPr marL="41207" marR="41207" marT="20603" marB="20603">
                    <a:lnL>
                      <a:noFill/>
                    </a:lnL>
                    <a:lnR>
                      <a:noFill/>
                    </a:lnR>
                    <a:lnT>
                      <a:noFill/>
                    </a:lnT>
                    <a:lnB w="28575" cap="flat" cmpd="sng" algn="ctr">
                      <a:solidFill>
                        <a:srgbClr val="FFFFFF"/>
                      </a:solidFill>
                      <a:prstDash val="solid"/>
                      <a:round/>
                      <a:headEnd type="none" w="med" len="med"/>
                      <a:tailEnd type="none" w="med" len="med"/>
                    </a:lnB>
                  </a:tcPr>
                </a:tc>
                <a:tc>
                  <a:txBody>
                    <a:bodyPr/>
                    <a:lstStyle/>
                    <a:p>
                      <a:endParaRPr lang="ru-RU" sz="800"/>
                    </a:p>
                  </a:txBody>
                  <a:tcPr marL="41207" marR="41207" marT="20603" marB="20603">
                    <a:lnL>
                      <a:noFill/>
                    </a:lnL>
                    <a:lnT>
                      <a:noFill/>
                    </a:lnT>
                    <a:lnB w="28575" cap="flat" cmpd="sng" algn="ctr">
                      <a:solidFill>
                        <a:srgbClr val="FFFFFF"/>
                      </a:solidFill>
                      <a:prstDash val="solid"/>
                      <a:round/>
                      <a:headEnd type="none" w="med" len="med"/>
                      <a:tailEnd type="none" w="med" len="med"/>
                    </a:lnB>
                  </a:tcPr>
                </a:tc>
                <a:tc>
                  <a:txBody>
                    <a:bodyPr/>
                    <a:lstStyle/>
                    <a:p>
                      <a:endParaRPr lang="ru-RU" sz="800"/>
                    </a:p>
                  </a:txBody>
                  <a:tcPr marL="41207" marR="41207" marT="20603" marB="20603">
                    <a:lnT>
                      <a:noFill/>
                    </a:lnT>
                    <a:lnB w="28575" cap="flat" cmpd="sng" algn="ctr">
                      <a:solidFill>
                        <a:srgbClr val="FFFFFF"/>
                      </a:solidFill>
                      <a:prstDash val="solid"/>
                      <a:round/>
                      <a:headEnd type="none" w="med" len="med"/>
                      <a:tailEnd type="none" w="med" len="med"/>
                    </a:lnB>
                  </a:tcPr>
                </a:tc>
              </a:tr>
              <a:tr h="123620">
                <a:tc gridSpan="3">
                  <a:txBody>
                    <a:bodyPr/>
                    <a:lstStyle/>
                    <a:p>
                      <a:pPr algn="ctr"/>
                      <a:endParaRPr lang="ru-RU" sz="1200" dirty="0"/>
                    </a:p>
                  </a:txBody>
                  <a:tcPr marL="0" marR="0" marT="0" marB="0">
                    <a:lnL>
                      <a:noFill/>
                    </a:lnL>
                    <a:lnR>
                      <a:noFill/>
                    </a:lnR>
                    <a:lnT w="28575" cap="flat" cmpd="sng" algn="ctr">
                      <a:solidFill>
                        <a:srgbClr val="FFFFFF"/>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r>
            </a:tbl>
          </a:graphicData>
        </a:graphic>
      </p:graphicFrame>
      <p:pic>
        <p:nvPicPr>
          <p:cNvPr id="1025" name="Picture 1" descr="Водяная карусель"/>
          <p:cNvPicPr>
            <a:picLocks noChangeAspect="1" noChangeArrowheads="1"/>
          </p:cNvPicPr>
          <p:nvPr/>
        </p:nvPicPr>
        <p:blipFill>
          <a:blip r:embed="rId2"/>
          <a:srcRect/>
          <a:stretch>
            <a:fillRect/>
          </a:stretch>
        </p:blipFill>
        <p:spPr bwMode="auto">
          <a:xfrm>
            <a:off x="357158" y="1857364"/>
            <a:ext cx="4000528" cy="2786075"/>
          </a:xfrm>
          <a:prstGeom prst="rect">
            <a:avLst/>
          </a:prstGeom>
          <a:noFill/>
        </p:spPr>
      </p:pic>
      <p:sp>
        <p:nvSpPr>
          <p:cNvPr id="4" name="TextBox 3"/>
          <p:cNvSpPr txBox="1"/>
          <p:nvPr/>
        </p:nvSpPr>
        <p:spPr>
          <a:xfrm>
            <a:off x="428596" y="1142984"/>
            <a:ext cx="2928958" cy="461665"/>
          </a:xfrm>
          <a:prstGeom prst="rect">
            <a:avLst/>
          </a:prstGeom>
          <a:solidFill>
            <a:srgbClr val="FFFF00"/>
          </a:solidFill>
        </p:spPr>
        <p:txBody>
          <a:bodyPr wrap="square" rtlCol="0">
            <a:spAutoFit/>
          </a:bodyPr>
          <a:lstStyle/>
          <a:p>
            <a:r>
              <a:rPr lang="ru-RU" dirty="0" smtClean="0"/>
              <a:t>   </a:t>
            </a:r>
            <a:r>
              <a:rPr lang="ru-RU" sz="2400" b="1" dirty="0" smtClean="0">
                <a:solidFill>
                  <a:srgbClr val="FF0000"/>
                </a:solidFill>
              </a:rPr>
              <a:t>Водяная  карусель</a:t>
            </a:r>
            <a:endParaRPr lang="ru-RU" sz="2400" b="1" dirty="0">
              <a:solidFill>
                <a:srgbClr val="FF0000"/>
              </a:solidFill>
            </a:endParaRPr>
          </a:p>
        </p:txBody>
      </p:sp>
    </p:spTree>
  </p:cSld>
  <p:clrMapOvr>
    <a:masterClrMapping/>
  </p:clrMapOvr>
  <p:transition spd="slow">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71802" y="0"/>
            <a:ext cx="5214974"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Arial" pitchFamily="34" charset="0"/>
                <a:ea typeface="Times New Roman" pitchFamily="18" charset="0"/>
              </a:rPr>
              <a:t>Это еще одна интересная игрушка с устойчивым равновесием. Тело и голову воробья вылепи из пластилина. Прекрасный клюв получится из семечка подсолнуха. Вдави его тупым концом. Глаза воробья — спичечные головки, хвост — несколько перышек, ноги — из спичек.</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Arial" pitchFamily="34" charset="0"/>
                <a:ea typeface="Times New Roman" pitchFamily="18" charset="0"/>
              </a:rPr>
              <a:t>На нижнем конце проволоки, воткнутой в тело воробья, укрепи шарик из пластилина. В тело воробья проволока должна входить позади лапок.</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2049" name="Рисунок 2" descr="воробей"/>
          <p:cNvPicPr>
            <a:picLocks noChangeAspect="1" noChangeArrowheads="1"/>
          </p:cNvPicPr>
          <p:nvPr/>
        </p:nvPicPr>
        <p:blipFill>
          <a:blip r:embed="rId2"/>
          <a:srcRect/>
          <a:stretch>
            <a:fillRect/>
          </a:stretch>
        </p:blipFill>
        <p:spPr bwMode="auto">
          <a:xfrm>
            <a:off x="285720" y="1928802"/>
            <a:ext cx="2000264" cy="2571768"/>
          </a:xfrm>
          <a:prstGeom prst="rect">
            <a:avLst/>
          </a:prstGeom>
          <a:noFill/>
          <a:ln w="76200">
            <a:solidFill>
              <a:srgbClr val="002060"/>
            </a:solidFill>
          </a:ln>
        </p:spPr>
      </p:pic>
      <p:sp>
        <p:nvSpPr>
          <p:cNvPr id="2051" name="Rectangle 3"/>
          <p:cNvSpPr>
            <a:spLocks noChangeArrowheads="1"/>
          </p:cNvSpPr>
          <p:nvPr/>
        </p:nvSpPr>
        <p:spPr bwMode="auto">
          <a:xfrm>
            <a:off x="3143240" y="1214422"/>
            <a:ext cx="528641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Arial" pitchFamily="34" charset="0"/>
                <a:ea typeface="Times New Roman" pitchFamily="18" charset="0"/>
              </a:rPr>
              <a:t>При достаточно тяжелом грузе воробей будет отлично сидеть на пальце. А если посадить его на ветку в саду, он будет покачиваться, как живой. Можно сажать его и на новогоднюю елку.</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Arial" pitchFamily="34" charset="0"/>
                <a:ea typeface="Times New Roman" pitchFamily="18" charset="0"/>
              </a:rPr>
              <a:t>Ну а что будет, если груз легче воробья? Усидит наша птичка или свалится? Когда мы ставили карандаш на острие, то выяснили, что равновесие будет устойчиво, если главная тяжесть находится ниже точки опоры. Теперь главная тяжесть — туловище воробья — выше точки опоры. Значит, бедняга упадет?</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Arial" pitchFamily="34" charset="0"/>
                <a:ea typeface="Times New Roman" pitchFamily="18" charset="0"/>
              </a:rPr>
              <a:t>Не торопись с ответом. Проверим на опыте. Передвигай пластилиновый шарик вверх и вниз по проволоке. Пытаясь уравновесить воробья при разных положениях легкого груза, ты увидишь, что птичка сидит устойчиво, когда груз сдвинут далеко вниз. А если груз высоко, под самым пальцем, то воробей будет опрокидываться.</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Arial" pitchFamily="34" charset="0"/>
                <a:ea typeface="Times New Roman" pitchFamily="18" charset="0"/>
              </a:rPr>
              <a:t>Выходит, что устойчивость равновесия зависит не только от массы, но и от положения груза.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Arial" pitchFamily="34" charset="0"/>
                <a:ea typeface="Times New Roman" pitchFamily="18" charset="0"/>
              </a:rPr>
              <a:t>Для проверки сделай еще один опыт с пластилиновым воробьем. Попробуй уравновесить его, подперев проволоку ребром линейки. Ты увидишь, что чем выше поднят противовес, тем ближе к воробью то место проволоки, на котором она уравновешивается. Это место называют центром массы.</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Arial" pitchFamily="34" charset="0"/>
                <a:ea typeface="Times New Roman" pitchFamily="18" charset="0"/>
              </a:rPr>
              <a:t>Не жалея времени на пробы, ты увидишь, что воробей сидит на пальце до тех пор, пока центр массы остается ниже точки опоры. А как только он станет выше, воробей упадет.</a:t>
            </a:r>
            <a:endParaRPr kumimoji="0" lang="ru-RU" sz="12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Значит, не обязательно, чтобы главная масса была внизу. Важно, чтобы ниже точки опоры был центр массы. Тогда при нарушении равновесия он пойдет вверх, и равновесие </a:t>
            </a:r>
            <a:endParaRPr kumimoji="0" lang="ru-RU" sz="1200" b="0" i="0" u="none" strike="noStrike" cap="none" normalizeH="0" baseline="0" dirty="0" smtClean="0">
              <a:ln>
                <a:noFill/>
              </a:ln>
              <a:solidFill>
                <a:schemeClr val="tx1"/>
              </a:solidFill>
              <a:effectLst/>
              <a:latin typeface="Arial" pitchFamily="34" charset="0"/>
            </a:endParaRPr>
          </a:p>
        </p:txBody>
      </p:sp>
      <p:sp>
        <p:nvSpPr>
          <p:cNvPr id="5" name="TextBox 4"/>
          <p:cNvSpPr txBox="1"/>
          <p:nvPr/>
        </p:nvSpPr>
        <p:spPr>
          <a:xfrm>
            <a:off x="285720" y="1071546"/>
            <a:ext cx="2714644" cy="400110"/>
          </a:xfrm>
          <a:prstGeom prst="rect">
            <a:avLst/>
          </a:prstGeom>
          <a:solidFill>
            <a:srgbClr val="FFC000"/>
          </a:solidFill>
        </p:spPr>
        <p:txBody>
          <a:bodyPr wrap="square" rtlCol="0">
            <a:spAutoFit/>
          </a:bodyPr>
          <a:lstStyle/>
          <a:p>
            <a:r>
              <a:rPr lang="ru-RU" dirty="0" smtClean="0"/>
              <a:t>  </a:t>
            </a:r>
            <a:r>
              <a:rPr lang="ru-RU" sz="2000" dirty="0" smtClean="0"/>
              <a:t>Воробей  на  ветке</a:t>
            </a:r>
            <a:endParaRPr lang="ru-RU" sz="2000" dirty="0"/>
          </a:p>
        </p:txBody>
      </p:sp>
    </p:spTree>
  </p:cSld>
  <p:clrMapOvr>
    <a:masterClrMapping/>
  </p:clrMapOvr>
  <p:transition spd="slow">
    <p:spli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3929058" y="285728"/>
          <a:ext cx="4191008" cy="5478272"/>
        </p:xfrm>
        <a:graphic>
          <a:graphicData uri="http://schemas.openxmlformats.org/drawingml/2006/table">
            <a:tbl>
              <a:tblPr/>
              <a:tblGrid>
                <a:gridCol w="4191008"/>
              </a:tblGrid>
              <a:tr h="0">
                <a:tc>
                  <a:txBody>
                    <a:bodyPr/>
                    <a:lstStyle/>
                    <a:p>
                      <a:pPr>
                        <a:lnSpc>
                          <a:spcPct val="115000"/>
                        </a:lnSpc>
                        <a:spcAft>
                          <a:spcPts val="1000"/>
                        </a:spcAft>
                      </a:pPr>
                      <a:r>
                        <a:rPr lang="ru-RU" sz="1100" b="1" dirty="0" smtClean="0">
                          <a:solidFill>
                            <a:srgbClr val="000000"/>
                          </a:solidFill>
                          <a:latin typeface="Arial"/>
                          <a:ea typeface="Times New Roman"/>
                          <a:cs typeface="Times New Roman"/>
                        </a:rPr>
                        <a:t>КАЗАЛОСЬ БЫ, С ЦЕНТРОМ МАССЫ ВСЕ СТАЛО ЯСНО. НО ТЕБЯ ОЖИДАЕТ ЕЩЕ ОДИН СЮРПРИЗ, И НЕ МАЛЕНЬКИЙ, ХОТЬ ОН И СПРЯТАН В СПИЧЕЧНОМ КОРОБКЕ. ПОЛОЖИ В ЭТОТ КОРОБОК ТЯЖЕЛУЮ ГАЙКУ. СДВИНЬ ЕЕ КАК МОЖНО БЛИЖЕ К ОДНОМУ КРАЮ. ТЕПЕРЬ ЭТОТ КРАЙ БУДЕТ УДЕРЖИВАТЬСЯ НА СТОЛЕ, ДАЖЕ ЕСЛИ ПОЧТИ ВЕСЬ КОРОБОК ВИСИТ В ВОЗДУХЕ.</a:t>
                      </a:r>
                      <a:endParaRPr lang="ru-RU" sz="1100" b="1" dirty="0" smtClean="0">
                        <a:latin typeface="Calibri"/>
                        <a:ea typeface="Calibri"/>
                        <a:cs typeface="Times New Roman"/>
                      </a:endParaRPr>
                    </a:p>
                    <a:p>
                      <a:pPr>
                        <a:lnSpc>
                          <a:spcPct val="115000"/>
                        </a:lnSpc>
                        <a:spcAft>
                          <a:spcPts val="1000"/>
                        </a:spcAft>
                      </a:pPr>
                      <a:r>
                        <a:rPr lang="ru-RU" sz="1100" b="1" dirty="0" smtClean="0">
                          <a:solidFill>
                            <a:srgbClr val="000000"/>
                          </a:solidFill>
                          <a:latin typeface="Arial"/>
                          <a:ea typeface="Times New Roman"/>
                          <a:cs typeface="Times New Roman"/>
                        </a:rPr>
                        <a:t>В ЭТОМ ОПЫТЕ ЕСТЬ ОДНА ЗАМЕЧАТЕЛЬНАЯ ОСОБЕННОСТЬ. ЗДЕСЬ ВСЯ МАССА ЛЕЖИТ ВЫШЕ ТОЧКИ ОПОРЫ, А КОРОБОК НЕ ПАДАЕТ.</a:t>
                      </a:r>
                      <a:br>
                        <a:rPr lang="ru-RU" sz="1100" b="1" dirty="0" smtClean="0">
                          <a:solidFill>
                            <a:srgbClr val="000000"/>
                          </a:solidFill>
                          <a:latin typeface="Arial"/>
                          <a:ea typeface="Times New Roman"/>
                          <a:cs typeface="Times New Roman"/>
                        </a:rPr>
                      </a:br>
                      <a:r>
                        <a:rPr lang="ru-RU" sz="1100" b="1" dirty="0" smtClean="0">
                          <a:solidFill>
                            <a:srgbClr val="000000"/>
                          </a:solidFill>
                          <a:latin typeface="Arial"/>
                          <a:ea typeface="Times New Roman"/>
                          <a:cs typeface="Times New Roman"/>
                        </a:rPr>
                        <a:t>ПОЧЕМУ? ТЕПЕРЬ ТЫ, НАВЕРНОЕ, СМОЖЕШЬ ДОГАДАТЬСЯ. ДЕЛО В ТОМ, ЧТО, ЕСЛИ КОРОБОК НАЧНЕТ ПЕРЕВАЛИВАТЬСЯ ЧЕРЕЗ КРАЙ СТОЛА, ГАЙКА ПОДНИМЕТСЯ. ИНЫМИ СЛОВАМИ, ПРИ НАРУШЕНИИ РАВНОВЕСИЯ ЦЕНТР МАССЫ БУДЕТ ПОДНИМАТЬСЯ. ПОЭТОМУ РАВНОВЕСИЕ БУДЕТ ВОССТАНАВЛИВАТЬСЯ.</a:t>
                      </a:r>
                      <a:endParaRPr lang="ru-RU" sz="1100" b="1" dirty="0" smtClean="0">
                        <a:latin typeface="Calibri"/>
                        <a:ea typeface="Calibri"/>
                        <a:cs typeface="Times New Roman"/>
                      </a:endParaRPr>
                    </a:p>
                    <a:p>
                      <a:pPr>
                        <a:lnSpc>
                          <a:spcPct val="115000"/>
                        </a:lnSpc>
                        <a:spcAft>
                          <a:spcPts val="1000"/>
                        </a:spcAft>
                      </a:pPr>
                      <a:r>
                        <a:rPr lang="ru-RU" sz="1100" b="1" dirty="0" smtClean="0">
                          <a:solidFill>
                            <a:srgbClr val="000000"/>
                          </a:solidFill>
                          <a:latin typeface="Arial"/>
                          <a:ea typeface="Times New Roman"/>
                          <a:cs typeface="Times New Roman"/>
                        </a:rPr>
                        <a:t>ИНТЕРЕСНО, ЧТО ПО ЭТОЙ ЖЕ САМОЙ ПРИЧИНЕ В УСТОЙЧИВОМ РАВНОВЕСИИ НАХОДЯТСЯ СТОЛЫ, ШКАФЫ, КРОВАТИ, ПАМЯТНИКИ, АВТОБУСЫ, ПОДЪЕМНЫЕ КРАНЫ, САДОВЫЕ СКАМЕЙКИ, ТЕПЛОВОЗЫ, УЧЕБНИКИ, ЛЕЖАЩИЕ НА СТОЛЕ, И ЕЩЕ ТЫСЯЧИ САМЫХ РАЗНООБРАЗНЫХ ПРЕДМЕТОВ, ПЕРЕЧИСЛЕНИЕ КОТОРЫХ НЕ ПОМЕСТИЛОСЬ БЫ В ЭТОЙ КНИЖКЕ.</a:t>
                      </a:r>
                      <a:br>
                        <a:rPr lang="ru-RU" sz="1100" b="1" dirty="0" smtClean="0">
                          <a:solidFill>
                            <a:srgbClr val="000000"/>
                          </a:solidFill>
                          <a:latin typeface="Arial"/>
                          <a:ea typeface="Times New Roman"/>
                          <a:cs typeface="Times New Roman"/>
                        </a:rPr>
                      </a:br>
                      <a:r>
                        <a:rPr lang="ru-RU" sz="1100" b="1" dirty="0" smtClean="0">
                          <a:solidFill>
                            <a:srgbClr val="000000"/>
                          </a:solidFill>
                          <a:latin typeface="Arial"/>
                          <a:ea typeface="Times New Roman"/>
                          <a:cs typeface="Times New Roman"/>
                        </a:rPr>
                        <a:t>ОБЩЕЕ СВОЙСТВО У НИХ ОДНО: ПРИ НАРУШЕНИИ РАВНОВЕСИЯ ЦЕНТР МАССЫ ПОДНИМАЕТСЯ. ПОЭТОМУ-ТО ВСЕ ОНИ ЛЕЖАТ, СТОЯТ, ЕДУТ НЕ ОПРОКИДЫВАЯСЬ.</a:t>
                      </a:r>
                      <a:endParaRPr lang="ru-RU" sz="1100" b="1" dirty="0">
                        <a:latin typeface="Calibri"/>
                        <a:ea typeface="Calibri"/>
                        <a:cs typeface="Times New Roman"/>
                      </a:endParaRPr>
                    </a:p>
                  </a:txBody>
                  <a:tcPr marL="47625" marR="47625" marT="9525" marB="9525">
                    <a:lnL>
                      <a:noFill/>
                    </a:lnL>
                    <a:lnR>
                      <a:noFill/>
                    </a:lnR>
                    <a:lnT>
                      <a:noFill/>
                    </a:lnT>
                    <a:lnB>
                      <a:noFill/>
                    </a:lnB>
                  </a:tcPr>
                </a:tc>
              </a:tr>
            </a:tbl>
          </a:graphicData>
        </a:graphic>
      </p:graphicFrame>
      <p:pic>
        <p:nvPicPr>
          <p:cNvPr id="2049" name="Рисунок 2" descr="КОРОБОК С СЮРПРИЗОМ"/>
          <p:cNvPicPr>
            <a:picLocks noChangeAspect="1" noChangeArrowheads="1"/>
          </p:cNvPicPr>
          <p:nvPr/>
        </p:nvPicPr>
        <p:blipFill>
          <a:blip r:embed="rId2"/>
          <a:srcRect/>
          <a:stretch>
            <a:fillRect/>
          </a:stretch>
        </p:blipFill>
        <p:spPr bwMode="auto">
          <a:xfrm>
            <a:off x="500034" y="1571612"/>
            <a:ext cx="3000396" cy="2857520"/>
          </a:xfrm>
          <a:prstGeom prst="rect">
            <a:avLst/>
          </a:prstGeom>
          <a:noFill/>
        </p:spPr>
      </p:pic>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rgbClr val="000000"/>
                </a:solidFill>
                <a:effectLst/>
                <a:latin typeface="Calibri"/>
                <a:ea typeface="Times New Roman" pitchFamily="18"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endParaRPr>
          </a:p>
        </p:txBody>
      </p:sp>
      <p:sp>
        <p:nvSpPr>
          <p:cNvPr id="5" name="TextBox 4"/>
          <p:cNvSpPr txBox="1"/>
          <p:nvPr/>
        </p:nvSpPr>
        <p:spPr>
          <a:xfrm>
            <a:off x="714348" y="357166"/>
            <a:ext cx="2857520" cy="400110"/>
          </a:xfrm>
          <a:prstGeom prst="rect">
            <a:avLst/>
          </a:prstGeom>
          <a:solidFill>
            <a:schemeClr val="tx2">
              <a:lumMod val="40000"/>
              <a:lumOff val="60000"/>
            </a:schemeClr>
          </a:solidFill>
          <a:ln w="57150">
            <a:solidFill>
              <a:srgbClr val="FFFF00"/>
            </a:solidFill>
          </a:ln>
        </p:spPr>
        <p:txBody>
          <a:bodyPr wrap="square" rtlCol="0">
            <a:spAutoFit/>
          </a:bodyPr>
          <a:lstStyle/>
          <a:p>
            <a:r>
              <a:rPr lang="ru-RU" dirty="0" smtClean="0"/>
              <a:t> </a:t>
            </a:r>
            <a:r>
              <a:rPr lang="ru-RU" sz="2000" b="1" dirty="0" smtClean="0"/>
              <a:t>Коробок  с  сюрпризом</a:t>
            </a:r>
            <a:endParaRPr lang="ru-RU" sz="2000" b="1" dirty="0"/>
          </a:p>
        </p:txBody>
      </p:sp>
    </p:spTree>
  </p:cSld>
  <p:clrMapOvr>
    <a:masterClrMapping/>
  </p:clrMapOvr>
  <p:transition spd="slow">
    <p:pull dir="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3286116" y="785794"/>
          <a:ext cx="5572164" cy="5224272"/>
        </p:xfrm>
        <a:graphic>
          <a:graphicData uri="http://schemas.openxmlformats.org/drawingml/2006/table">
            <a:tbl>
              <a:tblPr/>
              <a:tblGrid>
                <a:gridCol w="5572164"/>
              </a:tblGrid>
              <a:tr h="0">
                <a:tc>
                  <a:txBody>
                    <a:bodyPr/>
                    <a:lstStyle/>
                    <a:p>
                      <a:pPr>
                        <a:lnSpc>
                          <a:spcPct val="115000"/>
                        </a:lnSpc>
                        <a:spcAft>
                          <a:spcPts val="1000"/>
                        </a:spcAft>
                      </a:pPr>
                      <a:r>
                        <a:rPr lang="ru-RU" sz="900" b="1" dirty="0" smtClean="0">
                          <a:solidFill>
                            <a:srgbClr val="000000"/>
                          </a:solidFill>
                          <a:latin typeface="Arial"/>
                          <a:ea typeface="Times New Roman"/>
                          <a:cs typeface="Times New Roman"/>
                        </a:rPr>
                        <a:t>ПОЧЕМУ ПЛЫВЕТ ЛОДКА? ПОТОМУ, ЧТО ГРЕБЕЦ РАБОТАЕТ ВЕСЛАМИ. ВЕСЛА ЗАГРЕБАЮТ ВОДУ И ТОЛКАЮТ ЛОДКУ ВПЕРЕД. ПОЧЕМУ ЛЕТИТ ПТИЦА?</a:t>
                      </a:r>
                      <a:r>
                        <a:rPr lang="ru-RU" sz="900" b="1" dirty="0" smtClean="0">
                          <a:latin typeface="Calibri"/>
                          <a:ea typeface="Calibri"/>
                          <a:cs typeface="Times New Roman"/>
                        </a:rPr>
                        <a:t> </a:t>
                      </a:r>
                      <a:r>
                        <a:rPr lang="ru-RU" sz="900" b="1" dirty="0" smtClean="0">
                          <a:solidFill>
                            <a:srgbClr val="000000"/>
                          </a:solidFill>
                          <a:latin typeface="Arial"/>
                          <a:ea typeface="Times New Roman"/>
                          <a:cs typeface="Times New Roman"/>
                        </a:rPr>
                        <a:t>ПОТОМУ, ЧТО ОНА КРЫЛЬЯМИ МАШЕТ. КРЫЛЬЯ, СЛОВНО ВЕСЛА, ЗАГРЕБАЮТ ВОЗДУХ И ТОЛКАЮТ ПТИЦУ ВПЕРЕД. ПОЧЕМУ ЛЕТИТ САМОЛЕТ С ВОЗДУШНЫМ ВИНТОМ? ПОТОМУ, ЧТО У НЕГО ДВИГАТЕЛЬ РАБОТАЕТ И ЗАСТАВЛЯЕТ ВИНТ ВРАЩАТЬСЯ. ВИНТ ВРЕЗАЕТСЯ В ВОЗДУХ, СЛОВНО ШУРУП В ДОСКУ, И ТЯНЕТ САМОЛЕТ ВПЕРЕД.</a:t>
                      </a:r>
                      <a:br>
                        <a:rPr lang="ru-RU" sz="900" b="1" dirty="0" smtClean="0">
                          <a:solidFill>
                            <a:srgbClr val="000000"/>
                          </a:solidFill>
                          <a:latin typeface="Arial"/>
                          <a:ea typeface="Times New Roman"/>
                          <a:cs typeface="Times New Roman"/>
                        </a:rPr>
                      </a:br>
                      <a:r>
                        <a:rPr lang="ru-RU" sz="900" b="1" dirty="0" smtClean="0">
                          <a:solidFill>
                            <a:srgbClr val="000000"/>
                          </a:solidFill>
                          <a:latin typeface="Arial"/>
                          <a:ea typeface="Times New Roman"/>
                          <a:cs typeface="Times New Roman"/>
                        </a:rPr>
                        <a:t>ЕСЛИ НЕТ ДОСКИ, ШУРУП МОЖНО ВЕРТЕТЬ СКОЛЬКО УГОДНО. ОН ВПЕРЕД НЕ ПОЙДЕТ. ЕСЛИ НЕТ ВОЗДУХА, ВОЗДУШНЫЙ ВИНТ ТОЖЕ МОЖНО ВЕРТЕТЬ СКОЛЬКО УГОДНО. ОН ТОЖЕ ВПЕРЕД НЕ ПОЙДЕТ. И САМ НЕ ПОЙДЕТ, И САМОЛЕТ ЗА СОБОЙ НЕ ПОТЯНЕТ. ЗНАЧИТ, ВИНТОМОТОРНЫЙ САМОЛЕТ МОЖЕТ ЛЕТАТЬ ТОЛЬКО ТАМ, ГДЕ ЕСТЬ ВОЗДУХ.</a:t>
                      </a:r>
                      <a:br>
                        <a:rPr lang="ru-RU" sz="900" b="1" dirty="0" smtClean="0">
                          <a:solidFill>
                            <a:srgbClr val="000000"/>
                          </a:solidFill>
                          <a:latin typeface="Arial"/>
                          <a:ea typeface="Times New Roman"/>
                          <a:cs typeface="Times New Roman"/>
                        </a:rPr>
                      </a:br>
                      <a:r>
                        <a:rPr lang="ru-RU" sz="900" b="1" dirty="0" smtClean="0">
                          <a:solidFill>
                            <a:srgbClr val="000000"/>
                          </a:solidFill>
                          <a:latin typeface="Arial"/>
                          <a:ea typeface="Times New Roman"/>
                          <a:cs typeface="Times New Roman"/>
                        </a:rPr>
                        <a:t>А ВОТ НА ЛУНУ САМОЛЕТ НЕ ПОЛЕТИТ. ПОДНИМЕТСЯ ПОВЫШЕ, А ТАМ УЖЕ ВОЗДУХА СОВСЕМ МАЛО. ДАЛЬШЕ И ВОВСЕ БЕЗВОЗДУШНОЕ ПРОСТРАНСТВО НАЧИНАЕТСЯ. КАК ЖЕ ТАМ ЛЕТАТЬ?</a:t>
                      </a:r>
                      <a:br>
                        <a:rPr lang="ru-RU" sz="900" b="1" dirty="0" smtClean="0">
                          <a:solidFill>
                            <a:srgbClr val="000000"/>
                          </a:solidFill>
                          <a:latin typeface="Arial"/>
                          <a:ea typeface="Times New Roman"/>
                          <a:cs typeface="Times New Roman"/>
                        </a:rPr>
                      </a:br>
                      <a:r>
                        <a:rPr lang="ru-RU" sz="900" b="1" dirty="0" smtClean="0">
                          <a:solidFill>
                            <a:srgbClr val="000000"/>
                          </a:solidFill>
                          <a:latin typeface="Arial"/>
                          <a:ea typeface="Times New Roman"/>
                          <a:cs typeface="Times New Roman"/>
                        </a:rPr>
                        <a:t>НА ЛУНУ МОЖЕТ ДОЛЕТЕТЬ ПО ИНЕРЦИИ СНАРЯД. А ЕЩЕ ЛУЧШЕ — РАКЕТА. ЕЙ ВОЗДУХ НЕ НУЖЕН, ОНА САМА СЕБЯ</a:t>
                      </a:r>
                      <a:br>
                        <a:rPr lang="ru-RU" sz="900" b="1" dirty="0" smtClean="0">
                          <a:solidFill>
                            <a:srgbClr val="000000"/>
                          </a:solidFill>
                          <a:latin typeface="Arial"/>
                          <a:ea typeface="Times New Roman"/>
                          <a:cs typeface="Times New Roman"/>
                        </a:rPr>
                      </a:br>
                      <a:r>
                        <a:rPr lang="ru-RU" sz="900" b="1" dirty="0" smtClean="0">
                          <a:solidFill>
                            <a:srgbClr val="000000"/>
                          </a:solidFill>
                          <a:latin typeface="Arial"/>
                          <a:ea typeface="Times New Roman"/>
                          <a:cs typeface="Times New Roman"/>
                        </a:rPr>
                        <a:t>ТОЛКАЕТ. У РАКЕТЫ ДВИГАТЕЛЬ ОСОБЫЙ. В НЕМ СГОРАЕТ ТОПЛИВО И ПОЛУЧАЕТСЯ МНОГО ГОРЯЧИХ ГАЗОВ. А В ДНЕ У РАКЕТЫ ДЫРКА. НАЗЫВАЕТСЯ СОПЛО. ИЗ ЭТОГО СОПЛА ГАЗЫ ВЫРЫВАЮТСЯ СИЛЬНОЙ СТРУЕЙ. ЭТО ОТ НИХ ЗА РАКЕТОЙ СЛОВНО ОГНЕННЫЙ ХВОСТ ОСТАЕТСЯ. СТРУЯ БЬЕТ НАЗАД — РАКЕТА ЛЕТИТ ВПЕРЕД. НЕПОНЯТНО? ДАВАЙ СДЕЛАЕМ ОПЫТ.</a:t>
                      </a:r>
                      <a:br>
                        <a:rPr lang="ru-RU" sz="900" b="1" dirty="0" smtClean="0">
                          <a:solidFill>
                            <a:srgbClr val="000000"/>
                          </a:solidFill>
                          <a:latin typeface="Arial"/>
                          <a:ea typeface="Times New Roman"/>
                          <a:cs typeface="Times New Roman"/>
                        </a:rPr>
                      </a:br>
                      <a:r>
                        <a:rPr lang="ru-RU" sz="900" b="1" dirty="0" smtClean="0">
                          <a:solidFill>
                            <a:srgbClr val="000000"/>
                          </a:solidFill>
                          <a:latin typeface="Arial"/>
                          <a:ea typeface="Times New Roman"/>
                          <a:cs typeface="Times New Roman"/>
                        </a:rPr>
                        <a:t>НЕТ, НА ЛУНУ МЫ С ТОБОЙ ПОКА НЕ ПОЛЕТИМ. НАША РАКЕТА БУДЕТ ЛЕТАТЬ ТОЛЬКО В КОМНАТЕ. МЫ СДЕЛАЕМ ЕЕ... ВПРОЧЕМ, МАСТЕРИТЬ ЗДЕСЬ НЕ ПРИДЕТСЯ. ВОЗЬМИ РЕЗИНОВУЮ ОБОЛОЧКУ ДЛЯ ДЕТСКОГО ВОЗДУШНОГО ШАРИКА. ПРИЛОЖИ ЕЕ ГОРЛОВИНУ К ГУБАМ И НАДУЙ. ЗАТЕМ ОТВЕДИ ШАРИК ОТ ГУБ, ОСТАВИВ ОТВЕРСТИЕ ОТКРЫТЫМ. ВОЗДУХ УСТРЕМИТСЯ НАРУЖУ; ТЫ ПОЧУВСТВУЕШЬ НА ЛИЦЕ ДУНОВЕНИЕ. ЕСЛИ ПОДНЕСТИ ОТВЕРСТИЕ ШАРИКА К ГОРЯЩЕЙ СВЕЧЕ, ЕЕ ПЛАМЯ ЗАТРЕПЕЩЕТ И МОЖЕТ ДАЖЕ ПОГАСНУТЬ.</a:t>
                      </a:r>
                      <a:br>
                        <a:rPr lang="ru-RU" sz="900" b="1" dirty="0" smtClean="0">
                          <a:solidFill>
                            <a:srgbClr val="000000"/>
                          </a:solidFill>
                          <a:latin typeface="Arial"/>
                          <a:ea typeface="Times New Roman"/>
                          <a:cs typeface="Times New Roman"/>
                        </a:rPr>
                      </a:br>
                      <a:r>
                        <a:rPr lang="ru-RU" sz="900" b="1" dirty="0" smtClean="0">
                          <a:solidFill>
                            <a:srgbClr val="000000"/>
                          </a:solidFill>
                          <a:latin typeface="Arial"/>
                          <a:ea typeface="Times New Roman"/>
                          <a:cs typeface="Times New Roman"/>
                        </a:rPr>
                        <a:t>НО ЕСЛИ ИЗ НАДУТОГО ШАРИКА БЬЕТ СТРУЯ ВОЗДУХА, ЗНАЧИТ, ОН МОЖЕТ ЛЕТАТЬ, КАК РАКЕТА?</a:t>
                      </a:r>
                      <a:br>
                        <a:rPr lang="ru-RU" sz="900" b="1" dirty="0" smtClean="0">
                          <a:solidFill>
                            <a:srgbClr val="000000"/>
                          </a:solidFill>
                          <a:latin typeface="Arial"/>
                          <a:ea typeface="Times New Roman"/>
                          <a:cs typeface="Times New Roman"/>
                        </a:rPr>
                      </a:br>
                      <a:r>
                        <a:rPr lang="ru-RU" sz="900" b="1" dirty="0" smtClean="0">
                          <a:solidFill>
                            <a:srgbClr val="000000"/>
                          </a:solidFill>
                          <a:latin typeface="Arial"/>
                          <a:ea typeface="Times New Roman"/>
                          <a:cs typeface="Times New Roman"/>
                        </a:rPr>
                        <a:t>ДА, МОЖЕТ! НАДУЙ ЕГО СНОВА, ПОДНЯВ ЛИЦО ВВЕРХ. КАК ТОЛЬКО ВЫПУСТИШЬ ГОРЛОВИНУ ИЗ РУК — ШАРИК ВЗЛЕТИТ. ПРИ ЭТОМ, КОНЕЧНО, ВЕСЬ ВОЗДУХ ИЗ НЕГО ВЫЙДЕТ И «РАКЕТА» ТУТ ЖЕ УПАДЕТ ОБРАТНО. ЕЕ ДЕЙСТВИЯ ХВАТАЕТ НА КАКУЮ-НИБУДЬ СЕКУНДУ. ГОРАЗДО ДОЛЬШЕ РАБОТАЕТ ВОДЯНАЯ КАРУСЕЛЬ.</a:t>
                      </a:r>
                      <a:endParaRPr lang="ru-RU" sz="900" b="1" dirty="0">
                        <a:latin typeface="Calibri"/>
                        <a:ea typeface="Calibri"/>
                        <a:cs typeface="Times New Roman"/>
                      </a:endParaRPr>
                    </a:p>
                  </a:txBody>
                  <a:tcPr marL="47625" marR="47625" marT="9525" marB="9525">
                    <a:lnL>
                      <a:noFill/>
                    </a:lnL>
                    <a:lnR>
                      <a:noFill/>
                    </a:lnR>
                    <a:lnT>
                      <a:noFill/>
                    </a:lnT>
                    <a:lnB>
                      <a:noFill/>
                    </a:lnB>
                  </a:tcPr>
                </a:tc>
              </a:tr>
            </a:tbl>
          </a:graphicData>
        </a:graphic>
      </p:graphicFrame>
      <p:pic>
        <p:nvPicPr>
          <p:cNvPr id="2049" name="Рисунок 2" descr="Ракета из воздушного шарика"/>
          <p:cNvPicPr>
            <a:picLocks noChangeAspect="1" noChangeArrowheads="1"/>
          </p:cNvPicPr>
          <p:nvPr/>
        </p:nvPicPr>
        <p:blipFill>
          <a:blip r:embed="rId2"/>
          <a:srcRect/>
          <a:stretch>
            <a:fillRect/>
          </a:stretch>
        </p:blipFill>
        <p:spPr bwMode="auto">
          <a:xfrm>
            <a:off x="285720" y="1643050"/>
            <a:ext cx="2714644" cy="3143272"/>
          </a:xfrm>
          <a:prstGeom prst="rect">
            <a:avLst/>
          </a:prstGeom>
          <a:noFill/>
        </p:spPr>
      </p:pic>
    </p:spTree>
  </p:cSld>
  <p:clrMapOvr>
    <a:masterClrMapping/>
  </p:clrMapOvr>
  <p:transition spd="slow">
    <p:pull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4429124" y="1071546"/>
          <a:ext cx="3476628" cy="4926330"/>
        </p:xfrm>
        <a:graphic>
          <a:graphicData uri="http://schemas.openxmlformats.org/drawingml/2006/table">
            <a:tbl>
              <a:tblPr/>
              <a:tblGrid>
                <a:gridCol w="3476628"/>
              </a:tblGrid>
              <a:tr h="0">
                <a:tc>
                  <a:txBody>
                    <a:bodyPr/>
                    <a:lstStyle/>
                    <a:p>
                      <a:pPr>
                        <a:lnSpc>
                          <a:spcPct val="115000"/>
                        </a:lnSpc>
                        <a:spcAft>
                          <a:spcPts val="1000"/>
                        </a:spcAft>
                      </a:pPr>
                      <a:r>
                        <a:rPr lang="ru-RU" sz="2000" dirty="0">
                          <a:solidFill>
                            <a:srgbClr val="000000"/>
                          </a:solidFill>
                          <a:latin typeface="Arial"/>
                          <a:ea typeface="Times New Roman"/>
                          <a:cs typeface="Times New Roman"/>
                        </a:rPr>
                        <a:t>Ты уже выбивал нижнюю шашку из столбика. Достаточно сильным щелчком можно выбить открытку из-под куриного яйца. Положи открытку на стакан, до половины налитый водой, а сверху положи колечко от ключей и поставь на него яйцо.</a:t>
                      </a:r>
                      <a:br>
                        <a:rPr lang="ru-RU" sz="2000" dirty="0">
                          <a:solidFill>
                            <a:srgbClr val="000000"/>
                          </a:solidFill>
                          <a:latin typeface="Arial"/>
                          <a:ea typeface="Times New Roman"/>
                          <a:cs typeface="Times New Roman"/>
                        </a:rPr>
                      </a:br>
                      <a:r>
                        <a:rPr lang="ru-RU" sz="2000" dirty="0">
                          <a:solidFill>
                            <a:srgbClr val="000000"/>
                          </a:solidFill>
                          <a:latin typeface="Arial"/>
                          <a:ea typeface="Times New Roman"/>
                          <a:cs typeface="Times New Roman"/>
                        </a:rPr>
                        <a:t>Щелчок — и яйцо в стакане! На всякий случай лучше возьми яйцо не сырое, а сваренное вкрутую.</a:t>
                      </a:r>
                      <a:endParaRPr lang="ru-RU" sz="2000" dirty="0">
                        <a:latin typeface="Calibri"/>
                        <a:ea typeface="Calibri"/>
                        <a:cs typeface="Times New Roman"/>
                      </a:endParaRPr>
                    </a:p>
                  </a:txBody>
                  <a:tcPr marL="47625" marR="47625" marT="9525" marB="9525">
                    <a:lnL>
                      <a:noFill/>
                    </a:lnL>
                    <a:lnR>
                      <a:noFill/>
                    </a:lnR>
                    <a:lnT>
                      <a:noFill/>
                    </a:lnT>
                    <a:lnB>
                      <a:noFill/>
                    </a:lnB>
                  </a:tcPr>
                </a:tc>
              </a:tr>
            </a:tbl>
          </a:graphicData>
        </a:graphic>
      </p:graphicFrame>
      <p:pic>
        <p:nvPicPr>
          <p:cNvPr id="2049" name="Рисунок 2" descr="ЯЙЦО В СТАКАНЕ"/>
          <p:cNvPicPr>
            <a:picLocks noChangeAspect="1" noChangeArrowheads="1"/>
          </p:cNvPicPr>
          <p:nvPr/>
        </p:nvPicPr>
        <p:blipFill>
          <a:blip r:embed="rId2"/>
          <a:srcRect/>
          <a:stretch>
            <a:fillRect/>
          </a:stretch>
        </p:blipFill>
        <p:spPr bwMode="auto">
          <a:xfrm>
            <a:off x="285720" y="3357562"/>
            <a:ext cx="3214710" cy="2000264"/>
          </a:xfrm>
          <a:prstGeom prst="rect">
            <a:avLst/>
          </a:prstGeom>
          <a:noFill/>
        </p:spPr>
      </p:pic>
      <p:sp>
        <p:nvSpPr>
          <p:cNvPr id="4" name="TextBox 3"/>
          <p:cNvSpPr txBox="1"/>
          <p:nvPr/>
        </p:nvSpPr>
        <p:spPr>
          <a:xfrm>
            <a:off x="642910" y="2571744"/>
            <a:ext cx="2786082" cy="461665"/>
          </a:xfrm>
          <a:prstGeom prst="rect">
            <a:avLst/>
          </a:prstGeom>
          <a:solidFill>
            <a:schemeClr val="accent1">
              <a:lumMod val="40000"/>
              <a:lumOff val="60000"/>
            </a:schemeClr>
          </a:solidFill>
          <a:ln w="57150">
            <a:solidFill>
              <a:srgbClr val="FFC000"/>
            </a:solidFill>
          </a:ln>
        </p:spPr>
        <p:txBody>
          <a:bodyPr wrap="square" rtlCol="0">
            <a:spAutoFit/>
          </a:bodyPr>
          <a:lstStyle/>
          <a:p>
            <a:r>
              <a:rPr lang="ru-RU" sz="2400" b="1" i="1" dirty="0" smtClean="0"/>
              <a:t>Яйцо  в  стакане</a:t>
            </a:r>
            <a:endParaRPr lang="ru-RU" sz="2400" b="1" i="1" dirty="0"/>
          </a:p>
        </p:txBody>
      </p:sp>
    </p:spTree>
  </p:cSld>
  <p:clrMapOvr>
    <a:masterClrMapping/>
  </p:clrMapOvr>
  <p:transition spd="slow">
    <p:pull dir="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1868</Words>
  <Application>Microsoft Office PowerPoint</Application>
  <PresentationFormat>Экран (4:3)</PresentationFormat>
  <Paragraphs>93</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Пользователь</cp:lastModifiedBy>
  <cp:revision>18</cp:revision>
  <dcterms:created xsi:type="dcterms:W3CDTF">2002-01-01T21:55:10Z</dcterms:created>
  <dcterms:modified xsi:type="dcterms:W3CDTF">2002-01-02T00:02:05Z</dcterms:modified>
</cp:coreProperties>
</file>