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993300"/>
    <a:srgbClr val="000066"/>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8" d="100"/>
          <a:sy n="98" d="100"/>
        </p:scale>
        <p:origin x="-90" y="-1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CC69F5-615B-4B6C-88DB-03FA6A4C9A77}" type="datetimeFigureOut">
              <a:rPr lang="ru-RU" smtClean="0"/>
              <a:pPr/>
              <a:t>01.01.2002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D25F86-DD64-4322-A5A6-7B6D27AE5925}"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FD25F86-DD64-4322-A5A6-7B6D27AE5925}" type="slidenum">
              <a:rPr lang="ru-RU" smtClean="0"/>
              <a:pPr/>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9B4A682-E00A-4D99-85A0-31CD8CD5A25F}" type="datetimeFigureOut">
              <a:rPr lang="ru-RU" smtClean="0"/>
              <a:pPr/>
              <a:t>01.01.2002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46B15B-709A-41B7-AC88-0BED3FD6CB7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B4A682-E00A-4D99-85A0-31CD8CD5A25F}" type="datetimeFigureOut">
              <a:rPr lang="ru-RU" smtClean="0"/>
              <a:pPr/>
              <a:t>01.01.2002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46B15B-709A-41B7-AC88-0BED3FD6CB7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лок-схема: перфолента 3"/>
          <p:cNvSpPr/>
          <p:nvPr/>
        </p:nvSpPr>
        <p:spPr>
          <a:xfrm>
            <a:off x="571472" y="428604"/>
            <a:ext cx="8143932" cy="5786478"/>
          </a:xfrm>
          <a:prstGeom prst="flowChartPunchedTap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071538" y="2000240"/>
            <a:ext cx="7429552" cy="1938992"/>
          </a:xfrm>
          <a:prstGeom prst="rect">
            <a:avLst/>
          </a:prstGeom>
          <a:noFill/>
        </p:spPr>
        <p:txBody>
          <a:bodyPr wrap="square" rtlCol="0">
            <a:spAutoFit/>
          </a:bodyPr>
          <a:lstStyle/>
          <a:p>
            <a:r>
              <a:rPr lang="en-US" dirty="0" smtClean="0">
                <a:solidFill>
                  <a:srgbClr val="0070C0"/>
                </a:solidFill>
              </a:rPr>
              <a:t>  </a:t>
            </a:r>
            <a:r>
              <a:rPr lang="ru-RU" sz="6000" b="1" dirty="0" smtClean="0">
                <a:solidFill>
                  <a:srgbClr val="0070C0"/>
                </a:solidFill>
              </a:rPr>
              <a:t>Занимательные  опыты  по  физике - 2</a:t>
            </a:r>
            <a:endParaRPr lang="ru-RU" sz="6000" b="1" dirty="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571480"/>
            <a:ext cx="7786742" cy="5262979"/>
          </a:xfrm>
          <a:prstGeom prst="rect">
            <a:avLst/>
          </a:prstGeom>
          <a:solidFill>
            <a:srgbClr val="FFC000"/>
          </a:solidFill>
          <a:ln w="57150">
            <a:solidFill>
              <a:srgbClr val="0000FF"/>
            </a:solidFill>
          </a:ln>
        </p:spPr>
        <p:txBody>
          <a:bodyPr wrap="square">
            <a:spAutoFit/>
          </a:bodyPr>
          <a:lstStyle/>
          <a:p>
            <a:r>
              <a:rPr lang="ru-RU" sz="2800" b="1" u="sng" dirty="0" smtClean="0"/>
              <a:t>Опыт 10 </a:t>
            </a:r>
            <a:r>
              <a:rPr lang="ru-RU" sz="2800" b="1" dirty="0" smtClean="0"/>
              <a:t>«Несгораемый платок»</a:t>
            </a:r>
          </a:p>
          <a:p>
            <a:r>
              <a:rPr lang="ru-RU" sz="2800" b="1" u="sng" dirty="0" smtClean="0"/>
              <a:t>Оборудование</a:t>
            </a:r>
            <a:r>
              <a:rPr lang="ru-RU" sz="2800" b="1" dirty="0" smtClean="0"/>
              <a:t>: штатив с муфтой и лапкой, спирт, носовой платок, спички</a:t>
            </a:r>
          </a:p>
          <a:p>
            <a:r>
              <a:rPr lang="ru-RU" sz="2800" b="1" u="sng" dirty="0" smtClean="0"/>
              <a:t>Проведение</a:t>
            </a:r>
            <a:r>
              <a:rPr lang="ru-RU" sz="2800" dirty="0" smtClean="0"/>
              <a:t>: Зажать в лапке штатива носовой платок (предварительно смоченный водой и отжатый), облить его спиртом и поджечь. Несмотря на пламя, охватывающее платок, он не сгорит. Почему?</a:t>
            </a:r>
          </a:p>
          <a:p>
            <a:r>
              <a:rPr lang="ru-RU" sz="2800" b="1" u="sng" dirty="0" smtClean="0"/>
              <a:t>Объяснение</a:t>
            </a:r>
            <a:r>
              <a:rPr lang="ru-RU" sz="2800" dirty="0" smtClean="0">
                <a:solidFill>
                  <a:srgbClr val="993300"/>
                </a:solidFill>
              </a:rPr>
              <a:t>: ВЫДЕЛИВШАЯСЯ ПРИ ГОРЕНИИ СПИРТА ТЕПЛОТА ПОЛНОСТЬЮ ПОШЛА НА ИСПАРЕНИЕ ВОДЫ, ПОЭТОМУ ОНА НЕ МОЖЕТ ЗАЖЕЧЬ ТКАНЬ.</a:t>
            </a:r>
            <a:endParaRPr lang="ru-RU" sz="2800" dirty="0">
              <a:solidFill>
                <a:srgbClr val="99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662" y="357166"/>
            <a:ext cx="7215238" cy="6001643"/>
          </a:xfrm>
          <a:prstGeom prst="rect">
            <a:avLst/>
          </a:prstGeom>
          <a:effectLst>
            <a:glow rad="2286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wrap="square">
            <a:spAutoFit/>
          </a:bodyPr>
          <a:lstStyle/>
          <a:p>
            <a:r>
              <a:rPr lang="ru-RU" sz="2400" b="1" u="sng" dirty="0" smtClean="0"/>
              <a:t>Опыт 11 </a:t>
            </a:r>
            <a:r>
              <a:rPr lang="ru-RU" sz="2400" b="1" dirty="0" smtClean="0"/>
              <a:t>«Несгораемая нитка»</a:t>
            </a:r>
          </a:p>
          <a:p>
            <a:r>
              <a:rPr lang="ru-RU" sz="2400" b="1" u="sng" dirty="0" smtClean="0"/>
              <a:t>Оборудование</a:t>
            </a:r>
            <a:r>
              <a:rPr lang="ru-RU" sz="2400" dirty="0" smtClean="0"/>
              <a:t>: штатив с муфтой и лапкой, перышко, обычная нить и </a:t>
            </a:r>
            <a:r>
              <a:rPr lang="ru-RU" sz="2400" b="1" dirty="0" smtClean="0"/>
              <a:t>нить вымоченная в насыщенном растворе поваренной соли.</a:t>
            </a:r>
          </a:p>
          <a:p>
            <a:r>
              <a:rPr lang="ru-RU" sz="2400" b="1" dirty="0" smtClean="0"/>
              <a:t>Проведение</a:t>
            </a:r>
            <a:r>
              <a:rPr lang="ru-RU" sz="2400" dirty="0" smtClean="0"/>
              <a:t>: На нити подвесим перышко и подожжем ее. Нить сгорает, а перышко падает. А теперь подвесим перышко на волшебной нити и подожжем ее. Как видите, волшебная нить сгорает, но перышко </a:t>
            </a:r>
            <a:r>
              <a:rPr lang="ru-RU" sz="2400" b="1" u="sng" dirty="0" smtClean="0"/>
              <a:t>остается висеть. Объясните секрет волшебной нити.</a:t>
            </a:r>
          </a:p>
          <a:p>
            <a:r>
              <a:rPr lang="ru-RU" sz="2400" b="1" u="sng" dirty="0" smtClean="0"/>
              <a:t>Объяснение</a:t>
            </a:r>
            <a:r>
              <a:rPr lang="ru-RU" sz="2400" dirty="0" smtClean="0">
                <a:solidFill>
                  <a:srgbClr val="FF0000"/>
                </a:solidFill>
              </a:rPr>
              <a:t>: ВОЛШЕБНАЯ НИТЬ БЫЛА ВЫМОЧЕНА В РАСТВОРЕ ПОВАРЕННОЙ СОЛИ. КОГДА НИТЬ СГОРЕЛА, ПЕРЫШКО ДЕРЖИТСЯ НА СПЛАВЛЕННЫХ КРИСТАЛЛАХ ПОВАРЕННОЙ СОЛИ</a:t>
            </a:r>
            <a:r>
              <a:rPr lang="ru-RU" sz="2400" b="1" u="sng" dirty="0" smtClean="0"/>
              <a:t>.</a:t>
            </a:r>
          </a:p>
          <a:p>
            <a:r>
              <a:rPr lang="ru-RU" sz="2400" b="1" u="sng" dirty="0" smtClean="0"/>
              <a:t>Замечание</a:t>
            </a:r>
            <a:r>
              <a:rPr lang="ru-RU" sz="2400" dirty="0" smtClean="0"/>
              <a:t>: Нить должна быть вымочена 3-4 раза в насыщенном растворе соли.</a:t>
            </a:r>
            <a:endParaRPr lang="ru-R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5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5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5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714356"/>
            <a:ext cx="7715304" cy="5262979"/>
          </a:xfrm>
          <a:prstGeom prst="rect">
            <a:avLst/>
          </a:prstGeom>
          <a:solidFill>
            <a:srgbClr val="FFFF00"/>
          </a:solidFill>
          <a:ln w="57150"/>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b="1" u="sng" dirty="0" smtClean="0"/>
              <a:t>Опыт 12 </a:t>
            </a:r>
            <a:r>
              <a:rPr lang="ru-RU" sz="2800" b="1" dirty="0" smtClean="0"/>
              <a:t>«Вода кипит в бумажной кастрюле»</a:t>
            </a:r>
          </a:p>
          <a:p>
            <a:r>
              <a:rPr lang="ru-RU" sz="2800" b="1" u="sng" dirty="0" smtClean="0"/>
              <a:t>Оборудование</a:t>
            </a:r>
            <a:r>
              <a:rPr lang="ru-RU" sz="2800" dirty="0" smtClean="0"/>
              <a:t>: штатив с муфтой и лапкой, бумажная кастрюля на нитках, спиртовка, спички.</a:t>
            </a:r>
          </a:p>
          <a:p>
            <a:r>
              <a:rPr lang="ru-RU" sz="2800" b="1" u="sng" dirty="0" smtClean="0"/>
              <a:t>Проведение: </a:t>
            </a:r>
            <a:r>
              <a:rPr lang="ru-RU" sz="2800" dirty="0" smtClean="0"/>
              <a:t>Подвесим бумажную кастрюлю на штативе.</a:t>
            </a:r>
          </a:p>
          <a:p>
            <a:r>
              <a:rPr lang="ru-RU" sz="2800" dirty="0" smtClean="0"/>
              <a:t>Можно ли </a:t>
            </a:r>
            <a:r>
              <a:rPr lang="ru-RU" sz="2800" dirty="0" err="1" smtClean="0"/>
              <a:t>закипятить</a:t>
            </a:r>
            <a:r>
              <a:rPr lang="ru-RU" sz="2800" dirty="0" smtClean="0"/>
              <a:t> воду в этой кастрюле?</a:t>
            </a:r>
          </a:p>
          <a:p>
            <a:r>
              <a:rPr lang="ru-RU" sz="2800" b="1" u="sng" dirty="0" smtClean="0"/>
              <a:t>Объяснение</a:t>
            </a:r>
            <a:r>
              <a:rPr lang="ru-RU" sz="2800" dirty="0" smtClean="0"/>
              <a:t>: </a:t>
            </a:r>
            <a:r>
              <a:rPr lang="ru-RU" sz="2800" dirty="0" smtClean="0">
                <a:solidFill>
                  <a:srgbClr val="993300"/>
                </a:solidFill>
              </a:rPr>
              <a:t>ВСЯ ТЕПЛОТА, ВЫДЕЛЯЮЩАЯСЯ ПРИ ГОРЕНИИ, ИДЕТ НА НАГРЕВАНИЕ ВОДЫ. КРОМЕ ТОГО, ТЕМПЕРАТУРА БУМАЖНОЙ КАСТРЮЛИ НЕ ДОСТИГАЕТ ТЕМПЕРАТУРЫ ВОСПЛАМЕНЕНИЯ</a:t>
            </a:r>
            <a:r>
              <a:rPr lang="ru-RU" sz="2800" dirty="0" smtClean="0"/>
              <a:t>.</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71480"/>
            <a:ext cx="8286808" cy="5262979"/>
          </a:xfrm>
          <a:prstGeom prst="rect">
            <a:avLst/>
          </a:prstGeom>
          <a:solidFill>
            <a:schemeClr val="tx2">
              <a:lumMod val="40000"/>
              <a:lumOff val="60000"/>
            </a:schemeClr>
          </a:solidFill>
          <a:ln w="57150">
            <a:solidFill>
              <a:srgbClr val="FFFF00"/>
            </a:solidFill>
          </a:ln>
        </p:spPr>
        <p:txBody>
          <a:bodyPr wrap="square">
            <a:spAutoFit/>
          </a:bodyPr>
          <a:lstStyle/>
          <a:p>
            <a:r>
              <a:rPr lang="ru-RU" sz="2800" b="1" u="sng" dirty="0" smtClean="0"/>
              <a:t>Пока закипит вода, можно предложить залу вопросы</a:t>
            </a:r>
            <a:r>
              <a:rPr lang="ru-RU" sz="2800" b="1" dirty="0" smtClean="0"/>
              <a:t>:</a:t>
            </a:r>
            <a:endParaRPr lang="ru-RU" sz="2800" dirty="0" smtClean="0"/>
          </a:p>
          <a:p>
            <a:r>
              <a:rPr lang="ru-RU" sz="2800" dirty="0" smtClean="0"/>
              <a:t>1.ЧТО РАСТЕТ ВНИЗ ВЕРШИНОЙ? (СОСУЛЬКА)</a:t>
            </a:r>
          </a:p>
          <a:p>
            <a:r>
              <a:rPr lang="ru-RU" sz="2800" dirty="0" smtClean="0"/>
              <a:t>2.В ВОДЕ КУПАЛСЯ, А СУХ ОСТАЛСЯ. (ГУСЬ, УТКА)</a:t>
            </a:r>
          </a:p>
          <a:p>
            <a:r>
              <a:rPr lang="ru-RU" sz="2800" dirty="0" smtClean="0"/>
              <a:t>3. ПОЧЕМУ ВОДОПЛАВАЮЩИЕ ПТИЦЫ НЕ НАМОКАЮТ В ВОДЕ? (ПОВЕРХНОСТЬ ПЕРЬЕВ У НИХ ПОКРЫТА ТОНКИМ СЛОЕМ ЖИРА, А ВОДА НЕ СМАЧИВАЕТ ЖИРНУЮ ПОВЕРХНОСТЬ.)</a:t>
            </a:r>
          </a:p>
          <a:p>
            <a:r>
              <a:rPr lang="ru-RU" sz="2800" dirty="0" smtClean="0"/>
              <a:t>4.С ЗЕМЛИ И РЕБЕНОК ПОДНИМЕТ, А ЧЕРЕЗ ЗАБОР И СИЛАЧ НЕ ПЕРЕКИНЕТ.(ПУШИНКА)</a:t>
            </a:r>
          </a:p>
          <a:p>
            <a:r>
              <a:rPr lang="ru-RU" sz="2800" dirty="0" smtClean="0"/>
              <a:t>5.ДНЕМ ОКНО РАЗБИТО, НА НОЧЬ ВСТАВЛЕНО. (ПРОРУБЬ)</a:t>
            </a:r>
            <a:endParaRPr lang="ru-RU" sz="2800" dirty="0"/>
          </a:p>
        </p:txBody>
      </p:sp>
    </p:spTree>
  </p:cSld>
  <p:clrMapOvr>
    <a:masterClrMapping/>
  </p:clrMapOvr>
  <p:transition spd="slow">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1028343"/>
            <a:ext cx="7572428" cy="4893647"/>
          </a:xfrm>
          <a:prstGeom prst="rect">
            <a:avLst/>
          </a:prstGeom>
          <a:ln w="57150">
            <a:solidFill>
              <a:srgbClr val="FF0000"/>
            </a:solidFill>
          </a:ln>
          <a:effectLst>
            <a:glow rad="228600">
              <a:schemeClr val="accent3">
                <a:satMod val="175000"/>
                <a:alpha val="40000"/>
              </a:schemeClr>
            </a:glow>
          </a:effectLst>
        </p:spPr>
        <p:txBody>
          <a:bodyPr wrap="square">
            <a:spAutoFit/>
          </a:bodyPr>
          <a:lstStyle/>
          <a:p>
            <a:r>
              <a:rPr lang="ru-RU" sz="2400" b="1" u="sng" dirty="0" smtClean="0"/>
              <a:t>Опыт 13 </a:t>
            </a:r>
            <a:r>
              <a:rPr lang="ru-RU" sz="2400" b="1" dirty="0" smtClean="0"/>
              <a:t>«Картофельные весы»</a:t>
            </a:r>
            <a:endParaRPr lang="ru-RU" sz="2400" dirty="0" smtClean="0"/>
          </a:p>
          <a:p>
            <a:r>
              <a:rPr lang="ru-RU" sz="2400" b="1" u="sng" dirty="0" smtClean="0"/>
              <a:t>Оборудование</a:t>
            </a:r>
            <a:r>
              <a:rPr lang="ru-RU" sz="2400" dirty="0" smtClean="0"/>
              <a:t>:  штатив с муфтой и лапкой, металлический стержень, нить, две картофелины одинаковой массы, спички, спиртовка.</a:t>
            </a:r>
          </a:p>
          <a:p>
            <a:r>
              <a:rPr lang="ru-RU" sz="2400" b="1" u="sng" dirty="0" smtClean="0"/>
              <a:t>Проведение</a:t>
            </a:r>
            <a:r>
              <a:rPr lang="ru-RU" sz="2400" dirty="0" smtClean="0"/>
              <a:t>: Укрепим картофелины на концах стержня. Подвесим стержень на нити на штативе. Уравновесим рычаг, передвигая картофелины.</a:t>
            </a:r>
          </a:p>
          <a:p>
            <a:r>
              <a:rPr lang="ru-RU" sz="2400" dirty="0" smtClean="0"/>
              <a:t>Нагреем один конец стержня в пламени спиртовки. Почему нарушилось равновесие?</a:t>
            </a:r>
          </a:p>
          <a:p>
            <a:r>
              <a:rPr lang="ru-RU" sz="2400" b="1" u="sng" dirty="0" smtClean="0"/>
              <a:t>Объяснение</a:t>
            </a:r>
            <a:r>
              <a:rPr lang="ru-RU" sz="2400" dirty="0" smtClean="0"/>
              <a:t>: </a:t>
            </a:r>
            <a:r>
              <a:rPr lang="ru-RU" sz="2400" dirty="0" smtClean="0">
                <a:solidFill>
                  <a:srgbClr val="0000FF"/>
                </a:solidFill>
              </a:rPr>
              <a:t>При нагревании длина стержня увеличивается. А значит, и плечо этой силы стало больше. По правилу Архимеда рычаг не может находиться в равновесии</a:t>
            </a:r>
            <a:r>
              <a:rPr lang="ru-RU" sz="2400" dirty="0" smtClean="0"/>
              <a:t>.</a:t>
            </a:r>
            <a:endParaRPr lang="ru-R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642918"/>
            <a:ext cx="7572428" cy="5632311"/>
          </a:xfrm>
          <a:prstGeom prst="rect">
            <a:avLst/>
          </a:prstGeom>
          <a:solidFill>
            <a:schemeClr val="bg2"/>
          </a:solidFill>
        </p:spPr>
        <p:txBody>
          <a:bodyPr wrap="square">
            <a:spAutoFit/>
          </a:bodyPr>
          <a:lstStyle/>
          <a:p>
            <a:r>
              <a:rPr lang="ru-RU" sz="2400" b="1" u="sng" dirty="0" smtClean="0"/>
              <a:t>Опыт 14 </a:t>
            </a:r>
            <a:r>
              <a:rPr lang="ru-RU" sz="2400" b="1" dirty="0" smtClean="0"/>
              <a:t>«Загадочная картофелина»</a:t>
            </a:r>
            <a:endParaRPr lang="ru-RU" sz="2400" dirty="0" smtClean="0"/>
          </a:p>
          <a:p>
            <a:r>
              <a:rPr lang="ru-RU" sz="2400" b="1" u="sng" dirty="0" smtClean="0"/>
              <a:t>Оборудование</a:t>
            </a:r>
            <a:r>
              <a:rPr lang="ru-RU" sz="2400" dirty="0" smtClean="0"/>
              <a:t>: два стеклянных сосуда с водой, картофелина.</a:t>
            </a:r>
          </a:p>
          <a:p>
            <a:r>
              <a:rPr lang="ru-RU" sz="2400" b="1" u="sng" dirty="0" smtClean="0"/>
              <a:t>Проведение</a:t>
            </a:r>
            <a:r>
              <a:rPr lang="ru-RU" sz="2400" dirty="0" smtClean="0"/>
              <a:t>: Поместим одну и ту же картофелину в сосуды с равным количеством воды. В одном сосуде картофелина тонет, а в другом плавает. Объясните загадку картофелины.</a:t>
            </a:r>
          </a:p>
          <a:p>
            <a:r>
              <a:rPr lang="ru-RU" sz="2400" b="1" u="sng" dirty="0" smtClean="0"/>
              <a:t>Объяснение</a:t>
            </a:r>
            <a:r>
              <a:rPr lang="ru-RU" sz="2400" dirty="0" smtClean="0"/>
              <a:t>. </a:t>
            </a:r>
            <a:r>
              <a:rPr lang="ru-RU" sz="2400" dirty="0" smtClean="0">
                <a:solidFill>
                  <a:srgbClr val="0000FF"/>
                </a:solidFill>
              </a:rPr>
              <a:t>В ОДНОМ ИЗ СОСУДОВ НАХОДИТСЯ НАСЫЩЕННЫЙ РАСТВОР ПОВАРЕННОЙ СОЛИ. ПЛОТНОСТЬ СОЛЕНОЙ ВОДЫ БОЛЬШЕ, ЧЕМ ЧИСТОЙ. ПЛОТНОСТИ СОЛЕНОЙ ВОДЫ И КАРТОФЕЛИНЫ ПРИМЕРНО ОДИНАКОВЫ, ПОЭТОМУ ОНА ПЛАВАЕТ В РАСТВОРЕ СОЛИ. ПЛОТНОСТЬ ЧИСТОЙ ВОДЫ МЕНЬШЕ ПЛОТНОСТИ КАРТОФЕЛИНЫ, ПОЭТОМУ ОНА ТОНЕТ В ВОДЕ. </a:t>
            </a:r>
            <a:endParaRPr lang="ru-RU" sz="2400"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428604"/>
            <a:ext cx="7643866" cy="4893647"/>
          </a:xfrm>
          <a:prstGeom prst="rect">
            <a:avLst/>
          </a:prstGeom>
          <a:ln w="57150">
            <a:solidFill>
              <a:srgbClr val="FFC000"/>
            </a:solidFill>
            <a:prstDash val="sysDot"/>
          </a:ln>
        </p:spPr>
        <p:txBody>
          <a:bodyPr wrap="square">
            <a:spAutoFit/>
          </a:bodyPr>
          <a:lstStyle/>
          <a:p>
            <a:r>
              <a:rPr lang="en-US" dirty="0" smtClean="0"/>
              <a:t>                                                       </a:t>
            </a:r>
            <a:r>
              <a:rPr lang="ru-RU" sz="2400" b="1" u="sng" dirty="0" smtClean="0"/>
              <a:t>Утопи и съешь</a:t>
            </a:r>
            <a:r>
              <a:rPr lang="ru-RU" dirty="0" smtClean="0"/>
              <a:t/>
            </a:r>
            <a:br>
              <a:rPr lang="ru-RU" dirty="0" smtClean="0"/>
            </a:br>
            <a:r>
              <a:rPr lang="ru-RU" dirty="0" smtClean="0"/>
              <a:t/>
            </a:r>
            <a:br>
              <a:rPr lang="ru-RU" dirty="0" smtClean="0"/>
            </a:br>
            <a:r>
              <a:rPr lang="ru-RU" b="1" i="1" dirty="0" smtClean="0">
                <a:solidFill>
                  <a:srgbClr val="0000FF"/>
                </a:solidFill>
              </a:rPr>
              <a:t>Хорошенько вымойте два апельсина. Один из них положите в миску с водой. Он будет плавать. И даже если очень постараться, утопить его не удастся.</a:t>
            </a:r>
            <a:br>
              <a:rPr lang="ru-RU" b="1" i="1" dirty="0" smtClean="0">
                <a:solidFill>
                  <a:srgbClr val="0000FF"/>
                </a:solidFill>
              </a:rPr>
            </a:br>
            <a:r>
              <a:rPr lang="ru-RU" b="1" i="1" dirty="0" smtClean="0">
                <a:solidFill>
                  <a:srgbClr val="0000FF"/>
                </a:solidFill>
              </a:rPr>
              <a:t/>
            </a:r>
            <a:br>
              <a:rPr lang="ru-RU" b="1" i="1" dirty="0" smtClean="0">
                <a:solidFill>
                  <a:srgbClr val="0000FF"/>
                </a:solidFill>
              </a:rPr>
            </a:br>
            <a:r>
              <a:rPr lang="ru-RU" b="1" i="1" dirty="0" smtClean="0">
                <a:solidFill>
                  <a:srgbClr val="0000FF"/>
                </a:solidFill>
              </a:rPr>
              <a:t>Очистите второй апельсин и положите его в воду. Ну, что? Глазам своим не верите? Апельсин утонул.</a:t>
            </a:r>
            <a:br>
              <a:rPr lang="ru-RU" b="1" i="1" dirty="0" smtClean="0">
                <a:solidFill>
                  <a:srgbClr val="0000FF"/>
                </a:solidFill>
              </a:rPr>
            </a:br>
            <a:r>
              <a:rPr lang="ru-RU" b="1" i="1" dirty="0" smtClean="0">
                <a:solidFill>
                  <a:srgbClr val="0000FF"/>
                </a:solidFill>
              </a:rPr>
              <a:t/>
            </a:r>
            <a:br>
              <a:rPr lang="ru-RU" b="1" i="1" dirty="0" smtClean="0">
                <a:solidFill>
                  <a:srgbClr val="0000FF"/>
                </a:solidFill>
              </a:rPr>
            </a:br>
            <a:r>
              <a:rPr lang="ru-RU" b="1" i="1" dirty="0" smtClean="0">
                <a:solidFill>
                  <a:srgbClr val="0000FF"/>
                </a:solidFill>
              </a:rPr>
              <a:t>Как же так? Два одинаковых апельсина, но один утонул, а второй плавает?</a:t>
            </a:r>
            <a:br>
              <a:rPr lang="ru-RU" b="1" i="1" dirty="0" smtClean="0">
                <a:solidFill>
                  <a:srgbClr val="0000FF"/>
                </a:solidFill>
              </a:rPr>
            </a:br>
            <a:r>
              <a:rPr lang="ru-RU" b="1" i="1" dirty="0" smtClean="0">
                <a:solidFill>
                  <a:srgbClr val="0000FF"/>
                </a:solidFill>
              </a:rPr>
              <a:t/>
            </a:r>
            <a:br>
              <a:rPr lang="ru-RU" b="1" i="1" dirty="0" smtClean="0">
                <a:solidFill>
                  <a:srgbClr val="0000FF"/>
                </a:solidFill>
              </a:rPr>
            </a:br>
            <a:r>
              <a:rPr lang="ru-RU" b="1" i="1" dirty="0" smtClean="0">
                <a:solidFill>
                  <a:srgbClr val="C00000"/>
                </a:solidFill>
              </a:rPr>
              <a:t>Объясните ребенку: "В апельсиновой кожуре есть много пузырьков воздуха. Они выталкивают апельсин на поверхность воды. Без кожуры апельсин тонет, потому что тяжелее воды, которую вытесняет". </a:t>
            </a:r>
            <a:br>
              <a:rPr lang="ru-RU" b="1" i="1" dirty="0" smtClean="0">
                <a:solidFill>
                  <a:srgbClr val="C00000"/>
                </a:solidFill>
              </a:rPr>
            </a:br>
            <a:r>
              <a:rPr lang="ru-RU" b="1" i="1" dirty="0" smtClean="0">
                <a:solidFill>
                  <a:srgbClr val="C00000"/>
                </a:solidFill>
              </a:rPr>
              <a:t/>
            </a:r>
            <a:br>
              <a:rPr lang="ru-RU" b="1" i="1" dirty="0" smtClean="0">
                <a:solidFill>
                  <a:srgbClr val="C00000"/>
                </a:solidFill>
              </a:rPr>
            </a:br>
            <a:endParaRPr lang="ru-RU"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357554" y="571480"/>
            <a:ext cx="5500694" cy="6155531"/>
          </a:xfrm>
          <a:prstGeom prst="rect">
            <a:avLst/>
          </a:prstGeom>
          <a:noFill/>
          <a:ln w="57150">
            <a:solidFill>
              <a:srgbClr val="FF0000"/>
            </a:solidFill>
            <a:prstDash val="sysDot"/>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0000FF"/>
                </a:solidFill>
                <a:effectLst/>
                <a:latin typeface="Arial" pitchFamily="34" charset="0"/>
                <a:cs typeface="Arial" pitchFamily="34" charset="0"/>
              </a:rPr>
              <a:t>Как из соленой воды добыть питьевую воду?</a:t>
            </a:r>
            <a:r>
              <a:rPr kumimoji="0" lang="ru-RU" sz="2400" b="1" i="0" u="sng" strike="noStrike" cap="none" normalizeH="0" baseline="0" dirty="0" smtClean="0">
                <a:ln>
                  <a:noFill/>
                </a:ln>
                <a:solidFill>
                  <a:srgbClr val="000000"/>
                </a:solidFill>
                <a:effectLst/>
                <a:latin typeface="Arial" pitchFamily="34" charset="0"/>
                <a:cs typeface="Arial" pitchFamily="34" charset="0"/>
              </a:rPr>
              <a:t/>
            </a:r>
            <a:br>
              <a:rPr kumimoji="0" lang="ru-RU" sz="2400" b="1" i="0" u="sng" strike="noStrike" cap="none" normalizeH="0" baseline="0" dirty="0" smtClean="0">
                <a:ln>
                  <a:noFill/>
                </a:ln>
                <a:solidFill>
                  <a:srgbClr val="000000"/>
                </a:solidFill>
                <a:effectLst/>
                <a:latin typeface="Arial" pitchFamily="34" charset="0"/>
                <a:cs typeface="Arial" pitchFamily="34" charset="0"/>
              </a:rPr>
            </a:br>
            <a:r>
              <a:rPr kumimoji="0" lang="ru-RU" sz="1000" b="0" i="0" u="none" strike="noStrike" cap="none" normalizeH="0" baseline="0" dirty="0" smtClean="0">
                <a:ln>
                  <a:noFill/>
                </a:ln>
                <a:solidFill>
                  <a:srgbClr val="000000"/>
                </a:solidFill>
                <a:effectLst/>
                <a:latin typeface="Arial" pitchFamily="34" charset="0"/>
                <a:cs typeface="Arial" pitchFamily="34" charset="0"/>
              </a:rPr>
              <a:t/>
            </a:r>
            <a:br>
              <a:rPr kumimoji="0" lang="ru-RU" sz="1000" b="0" i="0" u="none" strike="noStrike" cap="none" normalizeH="0" baseline="0" dirty="0" smtClean="0">
                <a:ln>
                  <a:noFill/>
                </a:ln>
                <a:solidFill>
                  <a:srgbClr val="000000"/>
                </a:solidFill>
                <a:effectLst/>
                <a:latin typeface="Arial" pitchFamily="34" charset="0"/>
                <a:cs typeface="Arial" pitchFamily="34" charset="0"/>
              </a:rPr>
            </a:br>
            <a:r>
              <a:rPr kumimoji="0" lang="ru-RU" sz="1000" b="0" i="0" u="none" strike="noStrike" cap="none" normalizeH="0" baseline="0" dirty="0" smtClean="0">
                <a:ln>
                  <a:noFill/>
                </a:ln>
                <a:solidFill>
                  <a:srgbClr val="000000"/>
                </a:solidFill>
                <a:effectLst/>
                <a:latin typeface="Arial" pitchFamily="34" charset="0"/>
                <a:cs typeface="Arial" pitchFamily="34" charset="0"/>
              </a:rPr>
              <a:t>  </a:t>
            </a:r>
            <a:r>
              <a:rPr kumimoji="0" lang="ru-RU" sz="1400" b="1" i="1" u="none" strike="noStrike" cap="none" normalizeH="0" baseline="0" dirty="0" smtClean="0">
                <a:ln>
                  <a:noFill/>
                </a:ln>
                <a:solidFill>
                  <a:srgbClr val="000000"/>
                </a:solidFill>
                <a:effectLst/>
                <a:latin typeface="Arial" pitchFamily="34" charset="0"/>
                <a:cs typeface="Arial" pitchFamily="34" charset="0"/>
              </a:rPr>
              <a:t>Налейте вместе с ребенком в глубокий таз воды, добавьте туда две столовых ложки соли, перемешайте, пока соль не растворится. На дно пустого пластикового стакана положите промытую гальку, чтобы он не всплывал, но его края должны быть выше уровня воды в тазу. Сверху натяните пленку, завязав ее вокруг таза. Продавите пленку в центре над стаканчиком и положите в углубление еще один камешек. Поставьте таз на солнце.</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Через несколько часов в стакане накопится несоленая, чистая питьевая вода.</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Объясняется это просто: вода на солнце начинает испаряться, конденсат оседает на пленке и стекает в пустой стакан. Соль же не испаряется и остается в тазу.</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
            </a:r>
            <a:br>
              <a:rPr kumimoji="0" lang="ru-RU" sz="14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Теперь, когда вы знаете, как добыть пресную воду, можно спокойно ехать на море и не бояться жажды. Воды в море много, и из нее всегда можно получить чистейшую питьевую воду.</a:t>
            </a:r>
            <a:br>
              <a:rPr kumimoji="0" lang="ru-RU" sz="1400" b="1" i="1" u="none" strike="noStrike" cap="none" normalizeH="0" baseline="0" dirty="0" smtClean="0">
                <a:ln>
                  <a:noFill/>
                </a:ln>
                <a:solidFill>
                  <a:srgbClr val="000000"/>
                </a:solidFill>
                <a:effectLst/>
                <a:latin typeface="Arial" pitchFamily="34" charset="0"/>
                <a:cs typeface="Arial" pitchFamily="34" charset="0"/>
              </a:rPr>
            </a:br>
            <a:endParaRPr kumimoji="0" lang="ru-RU" sz="1400" b="1" i="1" u="none" strike="noStrike" cap="none" normalizeH="0" baseline="0" dirty="0" smtClean="0">
              <a:ln>
                <a:noFill/>
              </a:ln>
              <a:solidFill>
                <a:srgbClr val="000000"/>
              </a:solidFill>
              <a:effectLst/>
              <a:latin typeface="Arial" pitchFamily="34" charset="0"/>
              <a:cs typeface="Arial" pitchFamily="34" charset="0"/>
            </a:endParaRPr>
          </a:p>
        </p:txBody>
      </p:sp>
      <p:pic>
        <p:nvPicPr>
          <p:cNvPr id="1026" name="Picture 2" descr="занимательные опыты для детей"/>
          <p:cNvPicPr>
            <a:picLocks noChangeAspect="1" noChangeArrowheads="1"/>
          </p:cNvPicPr>
          <p:nvPr/>
        </p:nvPicPr>
        <p:blipFill>
          <a:blip r:embed="rId3"/>
          <a:srcRect/>
          <a:stretch>
            <a:fillRect/>
          </a:stretch>
        </p:blipFill>
        <p:spPr bwMode="auto">
          <a:xfrm>
            <a:off x="285720" y="1428736"/>
            <a:ext cx="2643206" cy="25003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3000" fill="hold"/>
                                        <p:tgtEl>
                                          <p:spTgt spid="1026"/>
                                        </p:tgtEl>
                                        <p:attrNameLst>
                                          <p:attrName>ppt_w</p:attrName>
                                        </p:attrNameLst>
                                      </p:cBhvr>
                                      <p:tavLst>
                                        <p:tav tm="0">
                                          <p:val>
                                            <p:strVal val="#ppt_w*0.70"/>
                                          </p:val>
                                        </p:tav>
                                        <p:tav tm="100000">
                                          <p:val>
                                            <p:strVal val="#ppt_w"/>
                                          </p:val>
                                        </p:tav>
                                      </p:tavLst>
                                    </p:anim>
                                    <p:anim calcmode="lin" valueType="num">
                                      <p:cBhvr>
                                        <p:cTn id="8" dur="3000" fill="hold"/>
                                        <p:tgtEl>
                                          <p:spTgt spid="1026"/>
                                        </p:tgtEl>
                                        <p:attrNameLst>
                                          <p:attrName>ppt_h</p:attrName>
                                        </p:attrNameLst>
                                      </p:cBhvr>
                                      <p:tavLst>
                                        <p:tav tm="0">
                                          <p:val>
                                            <p:strVal val="#ppt_h"/>
                                          </p:val>
                                        </p:tav>
                                        <p:tav tm="100000">
                                          <p:val>
                                            <p:strVal val="#ppt_h"/>
                                          </p:val>
                                        </p:tav>
                                      </p:tavLst>
                                    </p:anim>
                                    <p:animEffect transition="in" filter="fade">
                                      <p:cBhvr>
                                        <p:cTn id="9" dur="3000"/>
                                        <p:tgtEl>
                                          <p:spTgt spid="1026"/>
                                        </p:tgtEl>
                                      </p:cBhvr>
                                    </p:animEffect>
                                  </p:childTnLst>
                                </p:cTn>
                              </p:par>
                            </p:childTnLst>
                          </p:cTn>
                        </p:par>
                        <p:par>
                          <p:cTn id="10" fill="hold">
                            <p:stCondLst>
                              <p:cond delay="3000"/>
                            </p:stCondLst>
                            <p:childTnLst>
                              <p:par>
                                <p:cTn id="11" presetID="55" presetClass="entr" presetSubtype="0" fill="hold" grpId="0" nodeType="afterEffect">
                                  <p:stCondLst>
                                    <p:cond delay="0"/>
                                  </p:stCondLst>
                                  <p:childTnLst>
                                    <p:set>
                                      <p:cBhvr>
                                        <p:cTn id="12" dur="1" fill="hold">
                                          <p:stCondLst>
                                            <p:cond delay="0"/>
                                          </p:stCondLst>
                                        </p:cTn>
                                        <p:tgtEl>
                                          <p:spTgt spid="1025"/>
                                        </p:tgtEl>
                                        <p:attrNameLst>
                                          <p:attrName>style.visibility</p:attrName>
                                        </p:attrNameLst>
                                      </p:cBhvr>
                                      <p:to>
                                        <p:strVal val="visible"/>
                                      </p:to>
                                    </p:set>
                                    <p:anim calcmode="lin" valueType="num">
                                      <p:cBhvr>
                                        <p:cTn id="13" dur="3000" fill="hold"/>
                                        <p:tgtEl>
                                          <p:spTgt spid="1025"/>
                                        </p:tgtEl>
                                        <p:attrNameLst>
                                          <p:attrName>ppt_w</p:attrName>
                                        </p:attrNameLst>
                                      </p:cBhvr>
                                      <p:tavLst>
                                        <p:tav tm="0">
                                          <p:val>
                                            <p:strVal val="#ppt_w*0.70"/>
                                          </p:val>
                                        </p:tav>
                                        <p:tav tm="100000">
                                          <p:val>
                                            <p:strVal val="#ppt_w"/>
                                          </p:val>
                                        </p:tav>
                                      </p:tavLst>
                                    </p:anim>
                                    <p:anim calcmode="lin" valueType="num">
                                      <p:cBhvr>
                                        <p:cTn id="14" dur="3000" fill="hold"/>
                                        <p:tgtEl>
                                          <p:spTgt spid="1025"/>
                                        </p:tgtEl>
                                        <p:attrNameLst>
                                          <p:attrName>ppt_h</p:attrName>
                                        </p:attrNameLst>
                                      </p:cBhvr>
                                      <p:tavLst>
                                        <p:tav tm="0">
                                          <p:val>
                                            <p:strVal val="#ppt_h"/>
                                          </p:val>
                                        </p:tav>
                                        <p:tav tm="100000">
                                          <p:val>
                                            <p:strVal val="#ppt_h"/>
                                          </p:val>
                                        </p:tav>
                                      </p:tavLst>
                                    </p:anim>
                                    <p:animEffect transition="in" filter="fade">
                                      <p:cBhvr>
                                        <p:cTn id="15" dur="3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1142984"/>
            <a:ext cx="7358114" cy="5324535"/>
          </a:xfrm>
          <a:prstGeom prst="rect">
            <a:avLst/>
          </a:prstGeom>
          <a:ln w="57150">
            <a:solidFill>
              <a:srgbClr val="993300"/>
            </a:solidFill>
            <a:prstDash val="dashDot"/>
          </a:ln>
        </p:spPr>
        <p:txBody>
          <a:bodyPr wrap="square">
            <a:spAutoFit/>
          </a:bodyPr>
          <a:lstStyle/>
          <a:p>
            <a:r>
              <a:rPr lang="en-US" sz="1200" dirty="0" smtClean="0"/>
              <a:t>                                                                                      </a:t>
            </a:r>
            <a:r>
              <a:rPr lang="ru-RU" sz="2000" b="1" u="sng" dirty="0" smtClean="0"/>
              <a:t>Живые дрожжи</a:t>
            </a:r>
            <a:r>
              <a:rPr lang="ru-RU" sz="1200" dirty="0" smtClean="0"/>
              <a:t/>
            </a:r>
            <a:br>
              <a:rPr lang="ru-RU" sz="1200" dirty="0" smtClean="0"/>
            </a:br>
            <a:r>
              <a:rPr lang="ru-RU" sz="1200" dirty="0" smtClean="0"/>
              <a:t/>
            </a:r>
            <a:br>
              <a:rPr lang="ru-RU" sz="1200" dirty="0" smtClean="0"/>
            </a:br>
            <a:r>
              <a:rPr lang="ru-RU" sz="1400" b="1" i="1" dirty="0" smtClean="0"/>
              <a:t>Известная русская пословица гласит: "Изба красна не углами, а пирогами". Пироги мы, правда, печь не будем. Хотя, почему и нет? Тем более что дрожжи у нас на кухне есть всегда. Но прежде покажем опыт, а потом можно взяться и за пироги.</a:t>
            </a:r>
            <a:br>
              <a:rPr lang="ru-RU" sz="1400" b="1" i="1" dirty="0" smtClean="0"/>
            </a:br>
            <a:r>
              <a:rPr lang="ru-RU" sz="1400" b="1" i="1" dirty="0" smtClean="0"/>
              <a:t>Расскажите детям, что дрожжи состоят из крохотных живых организмов, называемых микробами (а это значит, что микробы бывают не только вредные, но и полезные). Питаясь, они выделяют углекислый газ, который, смешиваясь с мукой, сахаром и водой, "поднимает" тесто, делает его пышным и вкусным.</a:t>
            </a:r>
            <a:br>
              <a:rPr lang="ru-RU" sz="1400" b="1" i="1" dirty="0" smtClean="0"/>
            </a:br>
            <a:r>
              <a:rPr lang="ru-RU" sz="1400" b="1" i="1" dirty="0" smtClean="0"/>
              <a:t>Сухие дрожжи похожи на маленькие безжизненные шарики. Но это лишь до тех пор, пока не оживут миллионы крохотных микробов, которые дремлют в холодном и сухом виде.</a:t>
            </a:r>
            <a:br>
              <a:rPr lang="ru-RU" sz="1400" b="1" i="1" dirty="0" smtClean="0"/>
            </a:br>
            <a:r>
              <a:rPr lang="ru-RU" sz="1400" b="1" i="1" dirty="0" smtClean="0"/>
              <a:t>Давайте их оживим. Налейте в кувшин две столовых ложки теплой воды, добавьте в нее две чайной ложки дрожжей, затем одну чайную ложку сахара и перемешайте.</a:t>
            </a:r>
            <a:br>
              <a:rPr lang="ru-RU" sz="1400" b="1" i="1" dirty="0" smtClean="0"/>
            </a:br>
            <a:r>
              <a:rPr lang="ru-RU" sz="1400" b="1" i="1" dirty="0" smtClean="0"/>
              <a:t>Дрожжевую смесь вылейте в бутылку, натянув на ее горлышко воздушный шарик. Поставьте бутылку в миску с теплой водой.</a:t>
            </a:r>
            <a:br>
              <a:rPr lang="ru-RU" sz="1400" b="1" i="1" dirty="0" smtClean="0"/>
            </a:br>
            <a:r>
              <a:rPr lang="ru-RU" sz="1400" b="1" i="1" dirty="0" smtClean="0"/>
              <a:t/>
            </a:r>
            <a:br>
              <a:rPr lang="ru-RU" sz="1400" b="1" i="1" dirty="0" smtClean="0"/>
            </a:br>
            <a:r>
              <a:rPr lang="ru-RU" sz="1400" b="1" i="1" u="sng" dirty="0" smtClean="0">
                <a:solidFill>
                  <a:srgbClr val="FF0000"/>
                </a:solidFill>
              </a:rPr>
              <a:t>Спросите у ребят, что произойдет?</a:t>
            </a:r>
            <a:br>
              <a:rPr lang="ru-RU" sz="1400" b="1" i="1" u="sng" dirty="0" smtClean="0">
                <a:solidFill>
                  <a:srgbClr val="FF0000"/>
                </a:solidFill>
              </a:rPr>
            </a:br>
            <a:r>
              <a:rPr lang="ru-RU" sz="1400" b="1" i="1" dirty="0" smtClean="0"/>
              <a:t/>
            </a:r>
            <a:br>
              <a:rPr lang="ru-RU" sz="1400" b="1" i="1" dirty="0" smtClean="0"/>
            </a:br>
            <a:r>
              <a:rPr lang="ru-RU" sz="1400" b="1" i="1" dirty="0" smtClean="0">
                <a:solidFill>
                  <a:srgbClr val="0000FF"/>
                </a:solidFill>
              </a:rPr>
              <a:t>ПРАВИЛЬНО, КОГДА ДРОЖЖИ ОЖИВУТ И НАЧНУТ ЕСТЬ САХАР, СМЕСЬ НАПОЛНИТСЯ ПУЗЫРЬКАМИ УЖЕ ЗНАКОМОГО ДЕТЯМ УГЛЕКИСЛОГО ГАЗА, КОТОРЫЙ ОНИ НАЧИНАЮТ ВЫДЕЛЯТЬ. ПУЗЫРЬКИ </a:t>
            </a:r>
            <a:endParaRPr lang="en-US" sz="1400" b="1" i="1" dirty="0" smtClean="0">
              <a:solidFill>
                <a:srgbClr val="0000FF"/>
              </a:solidFill>
            </a:endParaRPr>
          </a:p>
          <a:p>
            <a:r>
              <a:rPr lang="ru-RU" sz="1400" b="1" i="1" dirty="0" smtClean="0">
                <a:solidFill>
                  <a:srgbClr val="0000FF"/>
                </a:solidFill>
              </a:rPr>
              <a:t>НАДУВАЮТ  ШАР!!</a:t>
            </a:r>
            <a:br>
              <a:rPr lang="ru-RU" sz="1400" b="1" i="1" dirty="0" smtClean="0">
                <a:solidFill>
                  <a:srgbClr val="0000FF"/>
                </a:solidFill>
              </a:rPr>
            </a:br>
            <a:endParaRPr lang="ru-RU" sz="1400" b="1" i="1" dirty="0">
              <a:solidFill>
                <a:srgbClr val="0000FF"/>
              </a:solidFill>
            </a:endParaRPr>
          </a:p>
        </p:txBody>
      </p:sp>
    </p:spTree>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143240" y="285728"/>
            <a:ext cx="5500726" cy="6355586"/>
          </a:xfrm>
          <a:prstGeom prst="rect">
            <a:avLst/>
          </a:prstGeom>
          <a:noFill/>
          <a:ln w="76200">
            <a:solidFill>
              <a:srgbClr val="0000FF"/>
            </a:solidFill>
            <a:prstDash val="sysDot"/>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sng" strike="noStrike" cap="none" normalizeH="0" baseline="0" dirty="0" smtClean="0">
                <a:ln>
                  <a:noFill/>
                </a:ln>
                <a:solidFill>
                  <a:srgbClr val="660066"/>
                </a:solidFill>
                <a:effectLst/>
                <a:latin typeface="Arial" pitchFamily="34" charset="0"/>
                <a:cs typeface="Arial" pitchFamily="34" charset="0"/>
              </a:rPr>
              <a:t>Упорная воронка</a:t>
            </a:r>
            <a:r>
              <a:rPr kumimoji="0" lang="ru-RU" sz="800" b="0" i="0" u="none" strike="noStrike" cap="none" normalizeH="0" baseline="0" dirty="0" smtClean="0">
                <a:ln>
                  <a:noFill/>
                </a:ln>
                <a:solidFill>
                  <a:srgbClr val="000000"/>
                </a:solidFill>
                <a:effectLst/>
                <a:latin typeface="Arial" pitchFamily="34" charset="0"/>
                <a:cs typeface="Arial" pitchFamily="34" charset="0"/>
              </a:rPr>
              <a:t/>
            </a:r>
            <a:br>
              <a:rPr kumimoji="0" lang="ru-RU" sz="800" b="0" i="0" u="none" strike="noStrike" cap="none" normalizeH="0" baseline="0" dirty="0" smtClean="0">
                <a:ln>
                  <a:noFill/>
                </a:ln>
                <a:solidFill>
                  <a:srgbClr val="000000"/>
                </a:solidFill>
                <a:effectLst/>
                <a:latin typeface="Arial" pitchFamily="34" charset="0"/>
                <a:cs typeface="Arial" pitchFamily="34" charset="0"/>
              </a:rPr>
            </a:br>
            <a:r>
              <a:rPr kumimoji="0" lang="ru-RU" sz="800" b="0" i="0" u="none" strike="noStrike" cap="none" normalizeH="0" baseline="0" dirty="0" smtClean="0">
                <a:ln>
                  <a:noFill/>
                </a:ln>
                <a:solidFill>
                  <a:srgbClr val="000000"/>
                </a:solidFill>
                <a:effectLst/>
                <a:latin typeface="Arial" pitchFamily="34" charset="0"/>
                <a:cs typeface="Arial" pitchFamily="34" charset="0"/>
              </a:rPr>
              <a:t/>
            </a:r>
            <a:br>
              <a:rPr kumimoji="0" lang="ru-RU" sz="800" b="0" i="0"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Может ли воронка "отказаться" пропускать воду в бутылку? Давайте проверим!</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Нам понадобятся:</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- 2 воронки</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две одинаковые чистые сухие пластиковые бутылки по 1 литру</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пластилин</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кувшин с водой</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t>
            </a:r>
            <a:r>
              <a:rPr kumimoji="0" lang="ru-RU" sz="1200" b="1" i="1" u="sng" strike="noStrike" cap="none" normalizeH="0" baseline="0" dirty="0" smtClean="0">
                <a:ln>
                  <a:noFill/>
                </a:ln>
                <a:solidFill>
                  <a:srgbClr val="000000"/>
                </a:solidFill>
                <a:effectLst/>
                <a:latin typeface="Arial" pitchFamily="34" charset="0"/>
                <a:cs typeface="Arial" pitchFamily="34" charset="0"/>
              </a:rPr>
              <a:t>Подготовка:</a:t>
            </a: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1. Вставьте в каждую бутылку по воронке.</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2. Замажьте горлышко одной из бутылок вокруг воронки пластилином, чтобы не осталось щели.</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Начинаем научное волшебство!</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1. Объявите зрителям: "У меня есть волшебная воронка, которая не пускает воду в бутылку«.</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2. Возьмите бутылку без пластилина и налейте в нее через воронку немного воды. Объясните зрителям: "Вот так ведет себя большинство воронок«.</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3. Поставьте на стол бутылку с пластилином.</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4. Налейте в воронку воды до верха. Посмотрите, что будет.</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Результат:</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Из воронки в бутылку протечет немного воды, а затем она прекратит течь совсем.</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1400" b="1" i="1" u="none" strike="noStrike" cap="none" normalizeH="0" baseline="0" dirty="0" smtClean="0">
                <a:ln>
                  <a:noFill/>
                </a:ln>
                <a:solidFill>
                  <a:srgbClr val="000000"/>
                </a:solidFill>
                <a:effectLst/>
                <a:latin typeface="Arial" pitchFamily="34" charset="0"/>
                <a:cs typeface="Arial" pitchFamily="34" charset="0"/>
              </a:rPr>
              <a:t>Объяснение:</a:t>
            </a: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В первую бутылку вода течет свободно. Вода, текущая через воронку в бутылку, замещает в ней воздух, который выходит через щели между горлышком и воронкой. В запечатанной пластилином бутылке тоже есть воздух, который обладает своим давлением. Вода в воронке тоже обладает давлением, которое возникает благодаря силе тяжести, тянущей воду вниз. Однако сила давления воздуха в бутылке превышает силу тяжести, действующую на воду. Поэтому вода не может попасть в бутылку.</a:t>
            </a:r>
            <a:br>
              <a:rPr kumimoji="0" lang="ru-RU" sz="900" b="1" i="1" u="none" strike="noStrike" cap="none" normalizeH="0" baseline="0" dirty="0" smtClean="0">
                <a:ln>
                  <a:noFill/>
                </a:ln>
                <a:solidFill>
                  <a:srgbClr val="000000"/>
                </a:solidFill>
                <a:effectLst/>
                <a:latin typeface="Arial" pitchFamily="34" charset="0"/>
                <a:cs typeface="Arial" pitchFamily="34" charset="0"/>
              </a:rPr>
            </a:br>
            <a:r>
              <a:rPr kumimoji="0" lang="ru-RU" sz="900" b="1" i="1" u="none" strike="noStrike" cap="none" normalizeH="0" baseline="0" dirty="0" smtClean="0">
                <a:ln>
                  <a:noFill/>
                </a:ln>
                <a:solidFill>
                  <a:srgbClr val="000000"/>
                </a:solidFill>
                <a:effectLst/>
                <a:latin typeface="Arial" pitchFamily="34" charset="0"/>
                <a:cs typeface="Arial" pitchFamily="34" charset="0"/>
              </a:rPr>
              <a:t>Если в бутылке или в пластилине будет хотя бы маленькая дырочка, воздух сможет выходить через нее. Из-за этого его давление внутри бутылки будет падать, и вода сможет течь в нее.</a:t>
            </a:r>
            <a:r>
              <a:rPr kumimoji="0" lang="ru-RU" sz="1000" b="0" i="0" u="none" strike="noStrike" cap="none" normalizeH="0" baseline="0" dirty="0" smtClean="0">
                <a:ln>
                  <a:noFill/>
                </a:ln>
                <a:solidFill>
                  <a:srgbClr val="000000"/>
                </a:solidFill>
                <a:effectLst/>
                <a:latin typeface="Arial" pitchFamily="34" charset="0"/>
                <a:cs typeface="Arial" pitchFamily="34" charset="0"/>
              </a:rPr>
              <a:t/>
            </a:r>
            <a:br>
              <a:rPr kumimoji="0" lang="ru-RU" sz="1000" b="0" i="0" u="none" strike="noStrike" cap="none" normalizeH="0" baseline="0" dirty="0" smtClean="0">
                <a:ln>
                  <a:noFill/>
                </a:ln>
                <a:solidFill>
                  <a:srgbClr val="000000"/>
                </a:solidFill>
                <a:effectLst/>
                <a:latin typeface="Arial" pitchFamily="34" charset="0"/>
                <a:cs typeface="Arial" pitchFamily="34" charset="0"/>
              </a:rPr>
            </a:br>
            <a:r>
              <a:rPr kumimoji="0" lang="ru-RU" sz="1000" b="0" i="0" u="none" strike="noStrike" cap="none" normalizeH="0" baseline="0" dirty="0" smtClean="0">
                <a:ln>
                  <a:noFill/>
                </a:ln>
                <a:solidFill>
                  <a:srgbClr val="000000"/>
                </a:solidFill>
                <a:effectLst/>
                <a:latin typeface="Arial" pitchFamily="34" charset="0"/>
                <a:cs typeface="Arial" pitchFamily="34" charset="0"/>
              </a:rPr>
              <a:t/>
            </a:r>
            <a:br>
              <a:rPr kumimoji="0" lang="ru-RU" sz="1000" b="0" i="0" u="none" strike="noStrike" cap="none" normalizeH="0" baseline="0" dirty="0" smtClean="0">
                <a:ln>
                  <a:noFill/>
                </a:ln>
                <a:solidFill>
                  <a:srgbClr val="000000"/>
                </a:solidFill>
                <a:effectLst/>
                <a:latin typeface="Arial" pitchFamily="34" charset="0"/>
                <a:cs typeface="Arial" pitchFamily="34" charset="0"/>
              </a:rPr>
            </a:br>
            <a:r>
              <a:rPr kumimoji="0" lang="ru-RU" sz="1000" b="0" i="0" u="none" strike="noStrike" cap="none" normalizeH="0" baseline="0" dirty="0" smtClean="0">
                <a:ln>
                  <a:noFill/>
                </a:ln>
                <a:solidFill>
                  <a:srgbClr val="000000"/>
                </a:solidFill>
                <a:effectLst/>
                <a:latin typeface="Arial" pitchFamily="34" charset="0"/>
                <a:cs typeface="Arial" pitchFamily="34" charset="0"/>
              </a:rPr>
              <a:t/>
            </a:r>
            <a:br>
              <a:rPr kumimoji="0" lang="ru-RU" sz="1000" b="0" i="0" u="none" strike="noStrike" cap="none" normalizeH="0" baseline="0" dirty="0" smtClean="0">
                <a:ln>
                  <a:noFill/>
                </a:ln>
                <a:solidFill>
                  <a:srgbClr val="000000"/>
                </a:solidFill>
                <a:effectLst/>
                <a:latin typeface="Arial" pitchFamily="34" charset="0"/>
                <a:cs typeface="Arial" pitchFamily="34" charset="0"/>
              </a:rPr>
            </a:br>
            <a:r>
              <a:rPr kumimoji="0" lang="ru-RU" sz="1000" b="0" i="0" u="none" strike="noStrike" cap="none" normalizeH="0" baseline="0" dirty="0" smtClean="0">
                <a:ln>
                  <a:noFill/>
                </a:ln>
                <a:solidFill>
                  <a:srgbClr val="000000"/>
                </a:solidFill>
                <a:effectLst/>
                <a:latin typeface="Arial" pitchFamily="34" charset="0"/>
                <a:cs typeface="Arial" pitchFamily="34" charset="0"/>
              </a:rPr>
              <a:t/>
            </a:r>
            <a:br>
              <a:rPr kumimoji="0" lang="ru-RU" sz="1000" b="0" i="0" u="none" strike="noStrike" cap="none" normalizeH="0" baseline="0" dirty="0" smtClean="0">
                <a:ln>
                  <a:noFill/>
                </a:ln>
                <a:solidFill>
                  <a:srgbClr val="000000"/>
                </a:solidFill>
                <a:effectLst/>
                <a:latin typeface="Arial" pitchFamily="34" charset="0"/>
                <a:cs typeface="Arial" pitchFamily="34" charset="0"/>
              </a:rPr>
            </a:br>
            <a:endParaRPr kumimoji="0" lang="ru-RU" sz="1000" b="0" i="0" u="none" strike="noStrike" cap="none" normalizeH="0" baseline="0" dirty="0" smtClean="0">
              <a:ln>
                <a:noFill/>
              </a:ln>
              <a:solidFill>
                <a:srgbClr val="000000"/>
              </a:solidFill>
              <a:effectLst/>
              <a:latin typeface="Arial" pitchFamily="34" charset="0"/>
              <a:cs typeface="Arial" pitchFamily="34" charset="0"/>
            </a:endParaRPr>
          </a:p>
        </p:txBody>
      </p:sp>
      <p:pic>
        <p:nvPicPr>
          <p:cNvPr id="1026" name="Picture 2" descr="занимательные опыты для детей"/>
          <p:cNvPicPr>
            <a:picLocks noChangeAspect="1" noChangeArrowheads="1"/>
          </p:cNvPicPr>
          <p:nvPr/>
        </p:nvPicPr>
        <p:blipFill>
          <a:blip r:embed="rId2"/>
          <a:srcRect/>
          <a:stretch>
            <a:fillRect/>
          </a:stretch>
        </p:blipFill>
        <p:spPr bwMode="auto">
          <a:xfrm>
            <a:off x="428596" y="2428868"/>
            <a:ext cx="2381250" cy="3390900"/>
          </a:xfrm>
          <a:prstGeom prst="rect">
            <a:avLst/>
          </a:prstGeom>
          <a:noFill/>
          <a:ln w="57150">
            <a:solidFill>
              <a:srgbClr val="FF0000"/>
            </a:solidFill>
            <a:prstDash val="sysDot"/>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3000" fill="hold"/>
                                        <p:tgtEl>
                                          <p:spTgt spid="1026"/>
                                        </p:tgtEl>
                                        <p:attrNameLst>
                                          <p:attrName>ppt_w</p:attrName>
                                        </p:attrNameLst>
                                      </p:cBhvr>
                                      <p:tavLst>
                                        <p:tav tm="0">
                                          <p:val>
                                            <p:strVal val="#ppt_w*0.70"/>
                                          </p:val>
                                        </p:tav>
                                        <p:tav tm="100000">
                                          <p:val>
                                            <p:strVal val="#ppt_w"/>
                                          </p:val>
                                        </p:tav>
                                      </p:tavLst>
                                    </p:anim>
                                    <p:anim calcmode="lin" valueType="num">
                                      <p:cBhvr>
                                        <p:cTn id="8" dur="3000" fill="hold"/>
                                        <p:tgtEl>
                                          <p:spTgt spid="1026"/>
                                        </p:tgtEl>
                                        <p:attrNameLst>
                                          <p:attrName>ppt_h</p:attrName>
                                        </p:attrNameLst>
                                      </p:cBhvr>
                                      <p:tavLst>
                                        <p:tav tm="0">
                                          <p:val>
                                            <p:strVal val="#ppt_h"/>
                                          </p:val>
                                        </p:tav>
                                        <p:tav tm="100000">
                                          <p:val>
                                            <p:strVal val="#ppt_h"/>
                                          </p:val>
                                        </p:tav>
                                      </p:tavLst>
                                    </p:anim>
                                    <p:animEffect transition="in" filter="fade">
                                      <p:cBhvr>
                                        <p:cTn id="9" dur="3000"/>
                                        <p:tgtEl>
                                          <p:spTgt spid="1026"/>
                                        </p:tgtEl>
                                      </p:cBhvr>
                                    </p:animEffect>
                                  </p:childTnLst>
                                </p:cTn>
                              </p:par>
                            </p:childTnLst>
                          </p:cTn>
                        </p:par>
                        <p:par>
                          <p:cTn id="10" fill="hold">
                            <p:stCondLst>
                              <p:cond delay="3000"/>
                            </p:stCondLst>
                            <p:childTnLst>
                              <p:par>
                                <p:cTn id="11" presetID="55" presetClass="entr" presetSubtype="0" fill="hold" nodeType="afterEffect">
                                  <p:stCondLst>
                                    <p:cond delay="0"/>
                                  </p:stCondLst>
                                  <p:childTnLst>
                                    <p:set>
                                      <p:cBhvr>
                                        <p:cTn id="12" dur="1" fill="hold">
                                          <p:stCondLst>
                                            <p:cond delay="0"/>
                                          </p:stCondLst>
                                        </p:cTn>
                                        <p:tgtEl>
                                          <p:spTgt spid="1025">
                                            <p:txEl>
                                              <p:pRg st="0" end="0"/>
                                            </p:txEl>
                                          </p:spTgt>
                                        </p:tgtEl>
                                        <p:attrNameLst>
                                          <p:attrName>style.visibility</p:attrName>
                                        </p:attrNameLst>
                                      </p:cBhvr>
                                      <p:to>
                                        <p:strVal val="visible"/>
                                      </p:to>
                                    </p:set>
                                    <p:anim calcmode="lin" valueType="num">
                                      <p:cBhvr>
                                        <p:cTn id="13" dur="3000" fill="hold"/>
                                        <p:tgtEl>
                                          <p:spTgt spid="1025">
                                            <p:txEl>
                                              <p:pRg st="0" end="0"/>
                                            </p:txEl>
                                          </p:spTgt>
                                        </p:tgtEl>
                                        <p:attrNameLst>
                                          <p:attrName>ppt_w</p:attrName>
                                        </p:attrNameLst>
                                      </p:cBhvr>
                                      <p:tavLst>
                                        <p:tav tm="0">
                                          <p:val>
                                            <p:strVal val="#ppt_w*0.70"/>
                                          </p:val>
                                        </p:tav>
                                        <p:tav tm="100000">
                                          <p:val>
                                            <p:strVal val="#ppt_w"/>
                                          </p:val>
                                        </p:tav>
                                      </p:tavLst>
                                    </p:anim>
                                    <p:anim calcmode="lin" valueType="num">
                                      <p:cBhvr>
                                        <p:cTn id="14" dur="3000" fill="hold"/>
                                        <p:tgtEl>
                                          <p:spTgt spid="1025">
                                            <p:txEl>
                                              <p:pRg st="0" end="0"/>
                                            </p:txEl>
                                          </p:spTgt>
                                        </p:tgtEl>
                                        <p:attrNameLst>
                                          <p:attrName>ppt_h</p:attrName>
                                        </p:attrNameLst>
                                      </p:cBhvr>
                                      <p:tavLst>
                                        <p:tav tm="0">
                                          <p:val>
                                            <p:strVal val="#ppt_h"/>
                                          </p:val>
                                        </p:tav>
                                        <p:tav tm="100000">
                                          <p:val>
                                            <p:strVal val="#ppt_h"/>
                                          </p:val>
                                        </p:tav>
                                      </p:tavLst>
                                    </p:anim>
                                    <p:animEffect transition="in" filter="fade">
                                      <p:cBhvr>
                                        <p:cTn id="15" dur="3000"/>
                                        <p:tgtEl>
                                          <p:spTgt spid="10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500042"/>
            <a:ext cx="7429552" cy="5693866"/>
          </a:xfrm>
          <a:prstGeom prst="rect">
            <a:avLst/>
          </a:prstGeom>
          <a:ln w="57150">
            <a:solidFill>
              <a:srgbClr val="FF0000"/>
            </a:solidFill>
          </a:ln>
          <a:effectLst>
            <a:glow rad="228600">
              <a:schemeClr val="accent3">
                <a:satMod val="175000"/>
                <a:alpha val="40000"/>
              </a:schemeClr>
            </a:glow>
          </a:effectLst>
        </p:spPr>
        <p:txBody>
          <a:bodyPr wrap="square">
            <a:spAutoFit/>
          </a:bodyPr>
          <a:lstStyle/>
          <a:p>
            <a:r>
              <a:rPr lang="ru-RU" sz="2400" b="1" u="sng" dirty="0" smtClean="0"/>
              <a:t>Опыт 1 </a:t>
            </a:r>
            <a:r>
              <a:rPr lang="ru-RU" b="1" dirty="0" smtClean="0"/>
              <a:t>«Не замочив рук»</a:t>
            </a:r>
            <a:endParaRPr lang="ru-RU" dirty="0" smtClean="0"/>
          </a:p>
          <a:p>
            <a:r>
              <a:rPr lang="ru-RU" sz="2000" b="1" u="sng" dirty="0" smtClean="0"/>
              <a:t>Оборудование</a:t>
            </a:r>
            <a:r>
              <a:rPr lang="ru-RU" sz="2000" dirty="0" smtClean="0"/>
              <a:t>: тарелка или блюдце, монета, стакан, бумага, спички.</a:t>
            </a:r>
          </a:p>
          <a:p>
            <a:r>
              <a:rPr lang="ru-RU" sz="2000" b="1" u="sng" dirty="0" smtClean="0"/>
              <a:t>Проведение</a:t>
            </a:r>
            <a:r>
              <a:rPr lang="ru-RU" sz="2000" dirty="0" smtClean="0"/>
              <a:t>: Положим на дно тарелки или блюдца монету и нальем немного воды. Как достать монету, не замочив даже кончиков пальцев?</a:t>
            </a:r>
          </a:p>
          <a:p>
            <a:r>
              <a:rPr lang="ru-RU" sz="2400" b="1" u="sng" dirty="0" smtClean="0">
                <a:solidFill>
                  <a:srgbClr val="993300"/>
                </a:solidFill>
              </a:rPr>
              <a:t>Решение</a:t>
            </a:r>
            <a:r>
              <a:rPr lang="ru-RU" sz="2400" dirty="0" smtClean="0">
                <a:solidFill>
                  <a:srgbClr val="993300"/>
                </a:solidFill>
              </a:rPr>
              <a:t>: </a:t>
            </a:r>
            <a:r>
              <a:rPr lang="ru-RU" sz="2400" dirty="0" smtClean="0">
                <a:solidFill>
                  <a:srgbClr val="0000FF"/>
                </a:solidFill>
              </a:rPr>
              <a:t>ЗАЖЕЧЬ БУМАГУ, ВНЕСТИ ЕЕ НА НЕКОТОРОЕ ВРЕМЯ В СТАКАН. НАГРЕТЫЙ СТАКАН ПЕРЕВЕРНУТЬ ВВЕРХ ДНОМ И  ПОСТАВИТЬ НА БЛЮДЦЕ РЯДОМ С МОНЕТОЙ.</a:t>
            </a:r>
          </a:p>
          <a:p>
            <a:r>
              <a:rPr lang="ru-RU" sz="2400" dirty="0" smtClean="0">
                <a:solidFill>
                  <a:srgbClr val="0000FF"/>
                </a:solidFill>
              </a:rPr>
              <a:t>ТАК КАК ВОЗДУХ В СТАКАНЕ НАГРЕЛСЯ, ТО ЕГО ДАВЛЕНИЕ УВЕЛИЧИТСЯ  И ЧАСТЬ ВОЗДУХА ВЫЙДЕТ. ОСТАВШИЙСЯ ВОЗДУХ ЧЕРЕЗ НЕКОТОРОЕ ВРЕМЯ ОХЛАДИТСЯ, ДАВЛЕНИЕ УМЕНЬШИТСЯ. ПОД ДЕЙСТВИЕМ АТМОСФЕРНОГО ДАВЛЕНИЯ ВОДА ВОЙДЕТ В СТАКАН, ОСВОБОЖДАЯ МОНЕТУ.</a:t>
            </a:r>
            <a:endParaRPr lang="ru-RU" sz="2400"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Рисунок 1" descr="фокусы"/>
          <p:cNvPicPr>
            <a:picLocks noChangeAspect="1" noChangeArrowheads="1"/>
          </p:cNvPicPr>
          <p:nvPr/>
        </p:nvPicPr>
        <p:blipFill>
          <a:blip r:embed="rId2"/>
          <a:srcRect/>
          <a:stretch>
            <a:fillRect/>
          </a:stretch>
        </p:blipFill>
        <p:spPr bwMode="auto">
          <a:xfrm>
            <a:off x="357158" y="142852"/>
            <a:ext cx="1905000" cy="1285884"/>
          </a:xfrm>
          <a:prstGeom prst="rect">
            <a:avLst/>
          </a:prstGeom>
          <a:noFill/>
        </p:spPr>
      </p:pic>
      <p:pic>
        <p:nvPicPr>
          <p:cNvPr id="1026" name="Рисунок 3" descr="фокусы"/>
          <p:cNvPicPr>
            <a:picLocks noChangeAspect="1" noChangeArrowheads="1"/>
          </p:cNvPicPr>
          <p:nvPr/>
        </p:nvPicPr>
        <p:blipFill>
          <a:blip r:embed="rId3"/>
          <a:srcRect/>
          <a:stretch>
            <a:fillRect/>
          </a:stretch>
        </p:blipFill>
        <p:spPr bwMode="auto">
          <a:xfrm>
            <a:off x="5572132" y="214290"/>
            <a:ext cx="1905000" cy="1647828"/>
          </a:xfrm>
          <a:prstGeom prst="rect">
            <a:avLst/>
          </a:prstGeom>
          <a:noFill/>
        </p:spPr>
      </p:pic>
      <p:pic>
        <p:nvPicPr>
          <p:cNvPr id="1025" name="Рисунок 4" descr="фокусы"/>
          <p:cNvPicPr>
            <a:picLocks noChangeAspect="1" noChangeArrowheads="1"/>
          </p:cNvPicPr>
          <p:nvPr/>
        </p:nvPicPr>
        <p:blipFill>
          <a:blip r:embed="rId4"/>
          <a:srcRect/>
          <a:stretch>
            <a:fillRect/>
          </a:stretch>
        </p:blipFill>
        <p:spPr bwMode="auto">
          <a:xfrm>
            <a:off x="3214678" y="3500438"/>
            <a:ext cx="1905000" cy="1447800"/>
          </a:xfrm>
          <a:prstGeom prst="rect">
            <a:avLst/>
          </a:prstGeom>
          <a:noFill/>
        </p:spPr>
      </p:pic>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3" name="Рисунок 2" descr="фокусы"/>
          <p:cNvPicPr>
            <a:picLocks noChangeAspect="1" noChangeArrowheads="1"/>
          </p:cNvPicPr>
          <p:nvPr/>
        </p:nvPicPr>
        <p:blipFill>
          <a:blip r:embed="rId5"/>
          <a:srcRect/>
          <a:stretch>
            <a:fillRect/>
          </a:stretch>
        </p:blipFill>
        <p:spPr bwMode="auto">
          <a:xfrm>
            <a:off x="3571868" y="214290"/>
            <a:ext cx="1905000" cy="1781175"/>
          </a:xfrm>
          <a:prstGeom prst="rect">
            <a:avLst/>
          </a:prstGeom>
          <a:noFill/>
        </p:spPr>
      </p:pic>
      <p:sp>
        <p:nvSpPr>
          <p:cNvPr id="6"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graphicFrame>
        <p:nvGraphicFramePr>
          <p:cNvPr id="8" name="Таблица 7"/>
          <p:cNvGraphicFramePr>
            <a:graphicFrameLocks noGrp="1"/>
          </p:cNvGraphicFramePr>
          <p:nvPr/>
        </p:nvGraphicFramePr>
        <p:xfrm>
          <a:off x="142844" y="1643050"/>
          <a:ext cx="2714644" cy="1592580"/>
        </p:xfrm>
        <a:graphic>
          <a:graphicData uri="http://schemas.openxmlformats.org/drawingml/2006/table">
            <a:tbl>
              <a:tblPr/>
              <a:tblGrid>
                <a:gridCol w="2714644"/>
              </a:tblGrid>
              <a:tr h="857256">
                <a:tc>
                  <a:txBody>
                    <a:bodyPr/>
                    <a:lstStyle/>
                    <a:p>
                      <a:pPr algn="just">
                        <a:lnSpc>
                          <a:spcPct val="115000"/>
                        </a:lnSpc>
                        <a:spcAft>
                          <a:spcPts val="0"/>
                        </a:spcAft>
                      </a:pPr>
                      <a:r>
                        <a:rPr lang="ru-RU" sz="1600" dirty="0">
                          <a:solidFill>
                            <a:srgbClr val="000000"/>
                          </a:solidFill>
                          <a:latin typeface="Arial"/>
                          <a:ea typeface="Times New Roman"/>
                          <a:cs typeface="Times New Roman"/>
                        </a:rPr>
                        <a:t>Для проведения опыта вам понадобятся: </a:t>
                      </a:r>
                      <a:r>
                        <a:rPr lang="ru-RU" sz="1600" i="1" dirty="0">
                          <a:solidFill>
                            <a:srgbClr val="000000"/>
                          </a:solidFill>
                          <a:latin typeface="Arial"/>
                          <a:ea typeface="Times New Roman"/>
                          <a:cs typeface="Times New Roman"/>
                        </a:rPr>
                        <a:t>половинка лимона, ватка, спичка, чашка воды, лист бумаги.</a:t>
                      </a:r>
                      <a:endParaRPr lang="ru-RU" sz="1600" dirty="0">
                        <a:latin typeface="Calibri"/>
                        <a:ea typeface="Calibri"/>
                        <a:cs typeface="Times New Roman"/>
                      </a:endParaRPr>
                    </a:p>
                  </a:txBody>
                  <a:tcPr marL="95250" marR="95250" marT="95250" marB="95250" anchor="ctr">
                    <a:lnL>
                      <a:noFill/>
                    </a:lnL>
                    <a:lnR>
                      <a:noFill/>
                    </a:lnR>
                    <a:lnT>
                      <a:noFill/>
                    </a:lnT>
                    <a:lnB>
                      <a:noFill/>
                    </a:lnB>
                    <a:solidFill>
                      <a:srgbClr val="FFFFFF"/>
                    </a:solidFill>
                  </a:tcPr>
                </a:tc>
              </a:tr>
            </a:tbl>
          </a:graphicData>
        </a:graphic>
      </p:graphicFrame>
      <p:sp>
        <p:nvSpPr>
          <p:cNvPr id="9" name="Прямоугольник 8"/>
          <p:cNvSpPr/>
          <p:nvPr/>
        </p:nvSpPr>
        <p:spPr>
          <a:xfrm>
            <a:off x="4857752" y="2000240"/>
            <a:ext cx="4143388" cy="1200329"/>
          </a:xfrm>
          <a:prstGeom prst="rect">
            <a:avLst/>
          </a:prstGeom>
        </p:spPr>
        <p:txBody>
          <a:bodyPr wrap="square">
            <a:spAutoFit/>
          </a:bodyPr>
          <a:lstStyle/>
          <a:p>
            <a:r>
              <a:rPr lang="ru-RU" dirty="0" smtClean="0"/>
              <a:t> Обмакнём спичку или зубочистку с намотанной ватой в раствор лимонного сока и воды и напишем что-нибудь на бумаге этой спичкой.</a:t>
            </a:r>
            <a:endParaRPr lang="ru-RU" dirty="0"/>
          </a:p>
        </p:txBody>
      </p:sp>
      <p:sp>
        <p:nvSpPr>
          <p:cNvPr id="10" name="Прямоугольник 9"/>
          <p:cNvSpPr/>
          <p:nvPr/>
        </p:nvSpPr>
        <p:spPr>
          <a:xfrm>
            <a:off x="3000364" y="4929198"/>
            <a:ext cx="3000380" cy="1754326"/>
          </a:xfrm>
          <a:prstGeom prst="rect">
            <a:avLst/>
          </a:prstGeom>
        </p:spPr>
        <p:txBody>
          <a:bodyPr wrap="square">
            <a:spAutoFit/>
          </a:bodyPr>
          <a:lstStyle/>
          <a:p>
            <a:r>
              <a:rPr lang="ru-RU" dirty="0" smtClean="0"/>
              <a:t>. Когда "чернила" высохнут, нагреем бумагу над включённой настольной лампой. На бумаге проявятся невидимые ранее слова.</a:t>
            </a:r>
            <a:endParaRPr lang="ru-RU" dirty="0"/>
          </a:p>
        </p:txBody>
      </p:sp>
    </p:spTree>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714356"/>
            <a:ext cx="8286808" cy="3970318"/>
          </a:xfrm>
          <a:prstGeom prst="rect">
            <a:avLst/>
          </a:prstGeom>
          <a:ln w="57150">
            <a:solidFill>
              <a:srgbClr val="0000FF"/>
            </a:solidFill>
          </a:ln>
        </p:spPr>
        <p:txBody>
          <a:bodyPr wrap="square">
            <a:spAutoFit/>
          </a:bodyPr>
          <a:lstStyle/>
          <a:p>
            <a:r>
              <a:rPr lang="ru-RU" sz="2800" b="1" u="sng" dirty="0" smtClean="0"/>
              <a:t>Опыт 2 </a:t>
            </a:r>
            <a:r>
              <a:rPr lang="ru-RU" sz="2800" b="1" dirty="0" smtClean="0"/>
              <a:t>«Подъем тарелки с мылом»</a:t>
            </a:r>
          </a:p>
          <a:p>
            <a:r>
              <a:rPr lang="ru-RU" sz="2800" b="1" u="sng" dirty="0" smtClean="0"/>
              <a:t>Оборудование</a:t>
            </a:r>
            <a:r>
              <a:rPr lang="ru-RU" sz="2800" dirty="0" smtClean="0"/>
              <a:t>: тарелка, кусок хозяйственного мыла.</a:t>
            </a:r>
          </a:p>
          <a:p>
            <a:r>
              <a:rPr lang="ru-RU" sz="2800" b="1" u="sng" dirty="0" smtClean="0"/>
              <a:t>Проведение</a:t>
            </a:r>
            <a:r>
              <a:rPr lang="ru-RU" sz="2800" dirty="0" smtClean="0"/>
              <a:t>: Налить  в тарелку воды и сразу слить. Поверхность тарелки будет влажной. Затем кусок мыла, сильно прижимая к тарелке, повернуть несколько раз и поднять вверх. При этом с мылом поднимется и тарелка. Почему?</a:t>
            </a:r>
          </a:p>
          <a:p>
            <a:r>
              <a:rPr lang="ru-RU" sz="2800" b="1" u="sng" dirty="0" smtClean="0"/>
              <a:t>Объяснение</a:t>
            </a:r>
            <a:r>
              <a:rPr lang="ru-RU" sz="2800" dirty="0" smtClean="0"/>
              <a:t>: </a:t>
            </a:r>
            <a:r>
              <a:rPr lang="ru-RU" sz="2800" b="1" u="sng" dirty="0" smtClean="0">
                <a:solidFill>
                  <a:srgbClr val="0033CC"/>
                </a:solidFill>
              </a:rPr>
              <a:t>Подъем тарелки с мылом объясняется притяжением молекул тарелки и мыла</a:t>
            </a:r>
            <a:endParaRPr lang="ru-RU" sz="2800" b="1" u="sng" dirty="0">
              <a:solidFill>
                <a:srgbClr val="0033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662" y="428604"/>
            <a:ext cx="7358114" cy="4893647"/>
          </a:xfrm>
          <a:prstGeom prst="rect">
            <a:avLst/>
          </a:prstGeom>
          <a:solidFill>
            <a:srgbClr val="FFFF00"/>
          </a:solidFill>
          <a:ln w="57150">
            <a:solidFill>
              <a:srgbClr val="0000FF"/>
            </a:solidFill>
          </a:ln>
          <a:effectLst>
            <a:reflection blurRad="6350" stA="52000" endA="300" endPos="35000" dir="5400000" sy="-100000" algn="bl" rotWithShape="0"/>
          </a:effectLst>
        </p:spPr>
        <p:txBody>
          <a:bodyPr wrap="square">
            <a:spAutoFit/>
          </a:bodyPr>
          <a:lstStyle/>
          <a:p>
            <a:r>
              <a:rPr lang="ru-RU" sz="2400" b="1" u="sng" dirty="0" smtClean="0"/>
              <a:t>Опыт 3 </a:t>
            </a:r>
            <a:r>
              <a:rPr lang="ru-RU" sz="2400" b="1" dirty="0" smtClean="0"/>
              <a:t>«Волшебная вода»</a:t>
            </a:r>
          </a:p>
          <a:p>
            <a:r>
              <a:rPr lang="ru-RU" sz="2400" b="1" u="sng" dirty="0" smtClean="0"/>
              <a:t>Оборудование</a:t>
            </a:r>
            <a:r>
              <a:rPr lang="ru-RU" sz="2400" dirty="0" smtClean="0"/>
              <a:t>: стакан с водой, лист плотной бумаги.</a:t>
            </a:r>
          </a:p>
          <a:p>
            <a:r>
              <a:rPr lang="ru-RU" sz="2400" b="1" dirty="0" smtClean="0"/>
              <a:t>Проведение: </a:t>
            </a:r>
            <a:r>
              <a:rPr lang="ru-RU" sz="2400" dirty="0" smtClean="0"/>
              <a:t>Этот опыт называется «Волшебная вода». Наполним до краев стакан с водой и прикроем листом бумаги. Перевернем стакан. Почему вода не выливается из перевернутого стакана?</a:t>
            </a:r>
          </a:p>
          <a:p>
            <a:r>
              <a:rPr lang="ru-RU" sz="2400" b="1" u="sng" dirty="0" smtClean="0"/>
              <a:t>Объяснение</a:t>
            </a:r>
            <a:r>
              <a:rPr lang="ru-RU" sz="2400" dirty="0" smtClean="0"/>
              <a:t>: </a:t>
            </a:r>
            <a:r>
              <a:rPr lang="ru-RU" sz="2400" dirty="0" smtClean="0">
                <a:solidFill>
                  <a:srgbClr val="FF0000"/>
                </a:solidFill>
              </a:rPr>
              <a:t>Вода удерживается атмосферным давлением, т. е. атмосферное давление больше давления, производимого водой</a:t>
            </a:r>
            <a:r>
              <a:rPr lang="ru-RU" sz="2400" dirty="0" smtClean="0"/>
              <a:t>.</a:t>
            </a:r>
          </a:p>
          <a:p>
            <a:r>
              <a:rPr lang="ru-RU" sz="2400" b="1" u="sng" dirty="0" smtClean="0"/>
              <a:t>Замечания</a:t>
            </a:r>
            <a:r>
              <a:rPr lang="ru-RU" sz="2400" dirty="0" smtClean="0"/>
              <a:t>: Опыт лучше получается с толстостенным сосудом.</a:t>
            </a:r>
            <a:br>
              <a:rPr lang="ru-RU" sz="2400" dirty="0" smtClean="0"/>
            </a:br>
            <a:r>
              <a:rPr lang="ru-RU" sz="2400" dirty="0" smtClean="0"/>
              <a:t>При переворачивании стакана лист бумаги нужно придерживать рукой.</a:t>
            </a:r>
            <a:endParaRPr lang="ru-R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928670"/>
            <a:ext cx="7643866" cy="5324535"/>
          </a:xfrm>
          <a:prstGeom prst="rect">
            <a:avLst/>
          </a:prstGeom>
          <a:solidFill>
            <a:srgbClr val="92D050"/>
          </a:solidFill>
          <a:ln w="57150">
            <a:solidFill>
              <a:srgbClr val="0000FF"/>
            </a:solidFill>
          </a:ln>
        </p:spPr>
        <p:txBody>
          <a:bodyPr wrap="square">
            <a:spAutoFit/>
          </a:bodyPr>
          <a:lstStyle/>
          <a:p>
            <a:r>
              <a:rPr lang="ru-RU" sz="2000" b="1" u="sng" dirty="0" smtClean="0"/>
              <a:t>Опыт 4 </a:t>
            </a:r>
            <a:r>
              <a:rPr lang="ru-RU" sz="2000" b="1" dirty="0" smtClean="0"/>
              <a:t>«Тяжелая газета»</a:t>
            </a:r>
          </a:p>
          <a:p>
            <a:r>
              <a:rPr lang="ru-RU" sz="2000" b="1" u="sng" dirty="0" smtClean="0"/>
              <a:t>Оборудование: </a:t>
            </a:r>
            <a:r>
              <a:rPr lang="ru-RU" sz="2000" dirty="0" smtClean="0"/>
              <a:t>рейка длиной 50-70 см, газета, метр.</a:t>
            </a:r>
          </a:p>
          <a:p>
            <a:r>
              <a:rPr lang="ru-RU" sz="2000" b="1" u="sng" dirty="0" smtClean="0"/>
              <a:t>Проведение</a:t>
            </a:r>
            <a:r>
              <a:rPr lang="ru-RU" sz="2000" dirty="0" smtClean="0"/>
              <a:t>: Положим на стол рейку, на нее полностью развернутую газету. Если медленно оказывать давление на свешивающийся конец линейки, то он опускается, а противоположный поднимается вместе с газетой. Если же резко ударить по концу рейки метром или молотком, то она ломается, причем противоположный конец с газетой даже не поднимается. Как это объяснить?</a:t>
            </a:r>
          </a:p>
          <a:p>
            <a:r>
              <a:rPr lang="ru-RU" sz="2000" b="1" u="sng" dirty="0" smtClean="0"/>
              <a:t>Объяснение</a:t>
            </a:r>
            <a:r>
              <a:rPr lang="ru-RU" sz="2000" dirty="0" smtClean="0">
                <a:solidFill>
                  <a:srgbClr val="0000FF"/>
                </a:solidFill>
              </a:rPr>
              <a:t>: Сверху на газету оказывает давление атмосферный воздух. При медленном нажатии на конец линейки воздух проникает под газету и частично уравновешивает давление на нее. При резком ударе воздух вследствие инерции не успевает мгновенно проникнуть под газету. Давление воздуха на газету сверху оказывается больше, чем внизу, и рейка ломается.</a:t>
            </a:r>
          </a:p>
          <a:p>
            <a:r>
              <a:rPr lang="ru-RU" sz="2000" b="1" u="sng" dirty="0" smtClean="0"/>
              <a:t>Замечания</a:t>
            </a:r>
            <a:r>
              <a:rPr lang="ru-RU" sz="2000" dirty="0" smtClean="0"/>
              <a:t>: Рейку нужно класть так, чтобы ее конец 10 см свешивался. Газета должна плотно прилегать  к рейке и столу.</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1166843"/>
            <a:ext cx="7500990" cy="4893647"/>
          </a:xfrm>
          <a:prstGeom prst="rect">
            <a:avLst/>
          </a:prstGeom>
          <a:solidFill>
            <a:schemeClr val="accent6">
              <a:lumMod val="20000"/>
              <a:lumOff val="80000"/>
            </a:schemeClr>
          </a:solidFill>
          <a:ln w="57150">
            <a:solidFill>
              <a:srgbClr val="0000FF"/>
            </a:solidFill>
          </a:ln>
        </p:spPr>
        <p:txBody>
          <a:bodyPr wrap="square">
            <a:spAutoFit/>
          </a:bodyPr>
          <a:lstStyle/>
          <a:p>
            <a:r>
              <a:rPr lang="ru-RU" b="1" dirty="0" smtClean="0"/>
              <a:t> </a:t>
            </a:r>
            <a:r>
              <a:rPr lang="ru-RU" sz="2400" b="1" u="sng" dirty="0" smtClean="0"/>
              <a:t>Опыт 5 </a:t>
            </a:r>
            <a:r>
              <a:rPr lang="ru-RU" sz="2400" b="1" dirty="0" smtClean="0"/>
              <a:t>«</a:t>
            </a:r>
            <a:r>
              <a:rPr lang="ru-RU" sz="2400" b="1" dirty="0" err="1" smtClean="0"/>
              <a:t>Нервущаяся</a:t>
            </a:r>
            <a:r>
              <a:rPr lang="ru-RU" sz="2400" b="1" dirty="0" smtClean="0"/>
              <a:t> бумага»</a:t>
            </a:r>
            <a:endParaRPr lang="ru-RU" sz="2400" dirty="0" smtClean="0"/>
          </a:p>
          <a:p>
            <a:r>
              <a:rPr lang="ru-RU" sz="2400" b="1" u="sng" dirty="0" smtClean="0"/>
              <a:t>Оборудование: </a:t>
            </a:r>
            <a:r>
              <a:rPr lang="ru-RU" sz="2400" dirty="0" smtClean="0"/>
              <a:t>два штативами с муфтами и лапками, два бумажных кольца, рейка, метр.</a:t>
            </a:r>
          </a:p>
          <a:p>
            <a:r>
              <a:rPr lang="ru-RU" sz="2400" b="1" u="sng" dirty="0" smtClean="0"/>
              <a:t>Проведение</a:t>
            </a:r>
            <a:r>
              <a:rPr lang="ru-RU" sz="2400" dirty="0" smtClean="0"/>
              <a:t>: Бумажные кольца подвесим на штативах на одном уровне. На них положим рейку. При резком ударе метром или металлическим стержнем посередине рейки она ломается, а кольца остаются целыми. </a:t>
            </a:r>
            <a:r>
              <a:rPr lang="ru-RU" sz="2400" b="1" u="sng" dirty="0" smtClean="0"/>
              <a:t>Почему?</a:t>
            </a:r>
          </a:p>
          <a:p>
            <a:r>
              <a:rPr lang="ru-RU" sz="2400" b="1" u="sng" dirty="0" smtClean="0"/>
              <a:t>Объяснение</a:t>
            </a:r>
            <a:r>
              <a:rPr lang="ru-RU" sz="2400" dirty="0" smtClean="0"/>
              <a:t>: </a:t>
            </a:r>
            <a:r>
              <a:rPr lang="ru-RU" sz="2400" dirty="0" smtClean="0">
                <a:solidFill>
                  <a:srgbClr val="0000FF"/>
                </a:solidFill>
              </a:rPr>
              <a:t>Время взаимодействия очень мало. Поэтому рейка не успевает передать полученный импульс бумажным кольцам</a:t>
            </a:r>
            <a:r>
              <a:rPr lang="ru-RU" sz="2400" dirty="0" smtClean="0"/>
              <a:t>.</a:t>
            </a:r>
          </a:p>
          <a:p>
            <a:r>
              <a:rPr lang="ru-RU" sz="2400" b="1" u="sng" dirty="0" smtClean="0"/>
              <a:t>Замечания: </a:t>
            </a:r>
            <a:r>
              <a:rPr lang="ru-RU" sz="2400" dirty="0" smtClean="0"/>
              <a:t>Ширина колец – 3 – см. Рейка длиной 1 метр, шириной 15-20 см и толщиной 0,5 см.</a:t>
            </a:r>
            <a:endParaRPr lang="ru-R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5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5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5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571480"/>
            <a:ext cx="7572428" cy="6001643"/>
          </a:xfrm>
          <a:prstGeom prst="rect">
            <a:avLst/>
          </a:prstGeom>
          <a:ln w="57150">
            <a:solidFill>
              <a:srgbClr val="FF0000"/>
            </a:solidFill>
          </a:ln>
          <a:effectLst>
            <a:glow rad="139700">
              <a:schemeClr val="accent6">
                <a:satMod val="175000"/>
                <a:alpha val="40000"/>
              </a:schemeClr>
            </a:glow>
          </a:effectLst>
        </p:spPr>
        <p:txBody>
          <a:bodyPr wrap="square">
            <a:spAutoFit/>
          </a:bodyPr>
          <a:lstStyle/>
          <a:p>
            <a:r>
              <a:rPr lang="ru-RU" sz="3200" b="1" u="sng" dirty="0" smtClean="0"/>
              <a:t>Опыт 6 </a:t>
            </a:r>
          </a:p>
          <a:p>
            <a:r>
              <a:rPr lang="ru-RU" sz="3200" b="1" u="sng" dirty="0" smtClean="0"/>
              <a:t>Оборудование</a:t>
            </a:r>
            <a:r>
              <a:rPr lang="ru-RU" sz="3200" dirty="0" smtClean="0"/>
              <a:t>: штатив с двумя муфтами и лапками, два демонстрационных динамометра</a:t>
            </a:r>
          </a:p>
          <a:p>
            <a:r>
              <a:rPr lang="ru-RU" sz="3200" b="1" u="sng" dirty="0" smtClean="0"/>
              <a:t>Проведение</a:t>
            </a:r>
            <a:r>
              <a:rPr lang="ru-RU" sz="3200" dirty="0" smtClean="0"/>
              <a:t>: Укрепим на штативе два динамометра – прибора для измерения силы. Почему их показания одинаковы? Что это означает?</a:t>
            </a:r>
          </a:p>
          <a:p>
            <a:r>
              <a:rPr lang="ru-RU" sz="3200" b="1" u="sng" dirty="0" smtClean="0"/>
              <a:t>Объяснение</a:t>
            </a:r>
            <a:r>
              <a:rPr lang="ru-RU" sz="3200" dirty="0" smtClean="0"/>
              <a:t>: </a:t>
            </a:r>
            <a:r>
              <a:rPr lang="ru-RU" sz="3200" dirty="0" smtClean="0">
                <a:solidFill>
                  <a:srgbClr val="002060"/>
                </a:solidFill>
              </a:rPr>
              <a:t>тела действуют друг на друга с силами равными по модулю и противоположными по направлению. (третий закон Ньютона)</a:t>
            </a:r>
            <a:endParaRPr lang="ru-RU" sz="32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928670"/>
            <a:ext cx="7429552" cy="4832092"/>
          </a:xfrm>
          <a:prstGeom prst="rect">
            <a:avLst/>
          </a:prstGeom>
          <a:ln w="57150">
            <a:solidFill>
              <a:srgbClr val="FFFF00"/>
            </a:solidFill>
          </a:ln>
          <a:effectLst>
            <a:glow rad="228600">
              <a:schemeClr val="accent2">
                <a:satMod val="175000"/>
                <a:alpha val="40000"/>
              </a:schemeClr>
            </a:glow>
          </a:effectLst>
        </p:spPr>
        <p:txBody>
          <a:bodyPr wrap="square">
            <a:spAutoFit/>
          </a:bodyPr>
          <a:lstStyle/>
          <a:p>
            <a:r>
              <a:rPr lang="ru-RU" sz="2800" b="1" u="sng" dirty="0" smtClean="0"/>
              <a:t>Опыт 7 </a:t>
            </a:r>
          </a:p>
          <a:p>
            <a:r>
              <a:rPr lang="ru-RU" sz="2800" b="1" u="sng" dirty="0" smtClean="0"/>
              <a:t>Оборудование</a:t>
            </a:r>
            <a:r>
              <a:rPr lang="ru-RU" sz="2800" dirty="0" smtClean="0"/>
              <a:t>: два одинаковых по размеру и массе листа бумаги (один из них скомканный)</a:t>
            </a:r>
          </a:p>
          <a:p>
            <a:r>
              <a:rPr lang="ru-RU" sz="2800" b="1" u="sng" dirty="0" smtClean="0"/>
              <a:t>Проведение: </a:t>
            </a:r>
            <a:r>
              <a:rPr lang="ru-RU" sz="2800" dirty="0" smtClean="0"/>
              <a:t>Одновременно отпустим оба листа с одной и той же высоты. Почему скомканный лист бумаги падает быстрее?</a:t>
            </a:r>
          </a:p>
          <a:p>
            <a:r>
              <a:rPr lang="ru-RU" sz="2800" b="1" u="sng" dirty="0" smtClean="0"/>
              <a:t>Объяснение</a:t>
            </a:r>
            <a:r>
              <a:rPr lang="ru-RU" sz="2800" dirty="0" smtClean="0"/>
              <a:t>: СКОМКАННЫЙ ЛИСТ БУМАГИ ПАДАЕТ БЫСТРЕЕ, ТАК КАК НА НЕГО ДЕЙСТВУЕТ МЕНЬШАЯ СИЛА СОПРОТИВЛЕНИЯ ВОЗДУХА.</a:t>
            </a:r>
          </a:p>
          <a:p>
            <a:r>
              <a:rPr lang="ru-RU" sz="2800" dirty="0" smtClean="0"/>
              <a:t>А ВОТ В ВАКУУМЕ ОНИ ПАДАЛИ БЫ ОДНОВРЕМЕННО</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strVal val="#ppt_w*0.70"/>
                                          </p:val>
                                        </p:tav>
                                        <p:tav tm="100000">
                                          <p:val>
                                            <p:strVal val="#ppt_w"/>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animEffect transition="in" filter="fade">
                                      <p:cBhvr>
                                        <p:cTn id="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71480"/>
            <a:ext cx="8643998" cy="4524315"/>
          </a:xfrm>
          <a:prstGeom prst="rect">
            <a:avLst/>
          </a:prstGeom>
          <a:solidFill>
            <a:schemeClr val="bg2"/>
          </a:solidFill>
          <a:ln w="57150">
            <a:solidFill>
              <a:schemeClr val="tx1"/>
            </a:solidFill>
          </a:ln>
        </p:spPr>
        <p:txBody>
          <a:bodyPr wrap="square">
            <a:spAutoFit/>
          </a:bodyPr>
          <a:lstStyle/>
          <a:p>
            <a:r>
              <a:rPr lang="ru-RU" sz="3200" b="1" u="sng" dirty="0" smtClean="0"/>
              <a:t>Опыт 9 </a:t>
            </a:r>
            <a:r>
              <a:rPr lang="ru-RU" sz="3200" b="1" dirty="0" smtClean="0"/>
              <a:t>«Несгораемая бумага»</a:t>
            </a:r>
          </a:p>
          <a:p>
            <a:r>
              <a:rPr lang="ru-RU" sz="3200" b="1" u="sng" dirty="0" smtClean="0"/>
              <a:t>Оборудование</a:t>
            </a:r>
            <a:r>
              <a:rPr lang="ru-RU" sz="3200" dirty="0" smtClean="0"/>
              <a:t>: металлический стержень, полоска бумаги, спички, свеча (спиртовка)</a:t>
            </a:r>
          </a:p>
          <a:p>
            <a:r>
              <a:rPr lang="ru-RU" sz="3200" b="1" u="sng" dirty="0" smtClean="0"/>
              <a:t>Проведение</a:t>
            </a:r>
            <a:r>
              <a:rPr lang="ru-RU" sz="3200" dirty="0" smtClean="0"/>
              <a:t>: Стержень плотно обернем полоской бумаги и внесем в пламя свечи или спиртовки. Почему бумага не горит?</a:t>
            </a:r>
          </a:p>
          <a:p>
            <a:r>
              <a:rPr lang="ru-RU" sz="3200" b="1" u="sng" dirty="0" smtClean="0"/>
              <a:t>Объяснение</a:t>
            </a:r>
            <a:r>
              <a:rPr lang="ru-RU" sz="3200" dirty="0" smtClean="0">
                <a:solidFill>
                  <a:srgbClr val="000066"/>
                </a:solidFill>
              </a:rPr>
              <a:t>: ЖЕЛЕЗО, ОБЛАДАЯ ХОРОШЕЙ ТЕПЛОПРОВОДНОСТЬЮ, ОТВОДИТ ТЕПЛО ОТ БУМАГИ, ПОЭТОМУ ОНА НЕ ЗАГОРАЕТСЯ.</a:t>
            </a:r>
            <a:endParaRPr lang="ru-RU" sz="3200" dirty="0">
              <a:solidFill>
                <a:srgbClr val="00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5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5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5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917</Words>
  <Application>Microsoft Office PowerPoint</Application>
  <PresentationFormat>Экран (4:3)</PresentationFormat>
  <Paragraphs>76</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30</cp:revision>
  <dcterms:created xsi:type="dcterms:W3CDTF">2001-12-31T20:34:03Z</dcterms:created>
  <dcterms:modified xsi:type="dcterms:W3CDTF">2002-01-01T00:13:50Z</dcterms:modified>
</cp:coreProperties>
</file>